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79"/>
  </p:notesMasterIdLst>
  <p:sldIdLst>
    <p:sldId id="482" r:id="rId2"/>
    <p:sldId id="258" r:id="rId3"/>
    <p:sldId id="262" r:id="rId4"/>
    <p:sldId id="469" r:id="rId5"/>
    <p:sldId id="434" r:id="rId6"/>
    <p:sldId id="467" r:id="rId7"/>
    <p:sldId id="363" r:id="rId8"/>
    <p:sldId id="364" r:id="rId9"/>
    <p:sldId id="375" r:id="rId10"/>
    <p:sldId id="376" r:id="rId11"/>
    <p:sldId id="481" r:id="rId12"/>
    <p:sldId id="373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51" r:id="rId46"/>
    <p:sldId id="468" r:id="rId47"/>
    <p:sldId id="483" r:id="rId48"/>
    <p:sldId id="446" r:id="rId49"/>
    <p:sldId id="447" r:id="rId50"/>
    <p:sldId id="466" r:id="rId51"/>
    <p:sldId id="448" r:id="rId52"/>
    <p:sldId id="449" r:id="rId53"/>
    <p:sldId id="450" r:id="rId54"/>
    <p:sldId id="470" r:id="rId55"/>
    <p:sldId id="471" r:id="rId56"/>
    <p:sldId id="472" r:id="rId57"/>
    <p:sldId id="473" r:id="rId58"/>
    <p:sldId id="474" r:id="rId59"/>
    <p:sldId id="475" r:id="rId60"/>
    <p:sldId id="476" r:id="rId61"/>
    <p:sldId id="477" r:id="rId62"/>
    <p:sldId id="452" r:id="rId63"/>
    <p:sldId id="454" r:id="rId64"/>
    <p:sldId id="455" r:id="rId65"/>
    <p:sldId id="479" r:id="rId66"/>
    <p:sldId id="480" r:id="rId67"/>
    <p:sldId id="456" r:id="rId68"/>
    <p:sldId id="486" r:id="rId69"/>
    <p:sldId id="487" r:id="rId70"/>
    <p:sldId id="458" r:id="rId71"/>
    <p:sldId id="459" r:id="rId72"/>
    <p:sldId id="460" r:id="rId73"/>
    <p:sldId id="461" r:id="rId74"/>
    <p:sldId id="423" r:id="rId75"/>
    <p:sldId id="320" r:id="rId76"/>
    <p:sldId id="425" r:id="rId77"/>
    <p:sldId id="427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6" autoAdjust="0"/>
    <p:restoredTop sz="89932" autoAdjust="0"/>
  </p:normalViewPr>
  <p:slideViewPr>
    <p:cSldViewPr snapToGrid="0">
      <p:cViewPr varScale="1">
        <p:scale>
          <a:sx n="122" d="100"/>
          <a:sy n="122" d="100"/>
        </p:scale>
        <p:origin x="2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CE0D1-479D-4993-A100-291FE30C28E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7FD45-2CB5-4D04-8E67-8A7401C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8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1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4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93D70-214C-4073-BDC4-44A74955556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6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Banyan VINES address would be similar to a MAC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6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376DC-D683-5F9A-04B2-3B8F618FB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785B38-E190-D0AB-DBE4-FE3C3E528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3388B-8847-1A31-2677-1562B95FE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8E1DB-6638-57FE-D61C-42A03800E4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84CD-C90F-43DC-B48A-CD8CAFE775FF}" type="datetime1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81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8298-7CD8-4177-8D1E-98AE7D8A9EDC}" type="datetime1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54D0-30A0-42A3-85A7-C833B754A58F}" type="datetime1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BDAA-3DA0-4F04-85E7-F5F6518698A8}" type="datetime1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5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905F-AFA7-438B-AAB5-B69F94D6AC57}" type="datetime1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06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9789-73E1-4F88-939B-0EF96E1FF744}" type="datetime1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0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7BD5-57D9-46AC-9534-42245A6DD779}" type="datetime1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4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D525-D40E-4D95-99EF-96CDF911EEF6}" type="datetime1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3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3569-3609-458F-837C-715CD9BABB5E}" type="datetime1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23A32B3-FB99-47C6-A20F-379A81355885}" type="datetime1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2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BB3B-30DB-409F-81F4-BEBDC4C46C71}" type="datetime1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2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5EB284-F33C-476D-B3C9-36156E4EEB45}" type="datetime1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17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s_student@jpatalon.cs.edinboro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jpatalon.cs.edinboro.edu/cmac3990/SSH&amp;TunnelHelp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businessinsider.com/bank-of-america-thinks-theres-a-50-chance-we-live-in-a-matrix-2016-9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jpatalon.cs.edinboro.edu/cmac3990/classfiles/assignment4-check.sh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patalon.cs.edinboro.edu/cmac3990/Presentation%20Informatio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jpatalon.cs.edinboro.edu/cmac3990/classfiles/assignment3-check.sh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s_student@jpatalon.cs.edinboro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CMAC 3990.200</a:t>
            </a:r>
            <a:br>
              <a:rPr lang="en-US" dirty="0"/>
            </a:br>
            <a:r>
              <a:rPr lang="en-US" sz="5400" dirty="0"/>
              <a:t>Systems Administration</a:t>
            </a:r>
            <a:br>
              <a:rPr lang="en-US" sz="5400" dirty="0"/>
            </a:br>
            <a:r>
              <a:rPr lang="en-US" sz="5400" dirty="0"/>
              <a:t>and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483452"/>
          </a:xfrm>
        </p:spPr>
        <p:txBody>
          <a:bodyPr/>
          <a:lstStyle/>
          <a:p>
            <a:r>
              <a:rPr lang="en-US" dirty="0"/>
              <a:t>Fall 2025 – Week 3.1 – September 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Directory Services and User Management</a:t>
            </a:r>
          </a:p>
          <a:p>
            <a:r>
              <a:rPr lang="en-US" dirty="0"/>
              <a:t>Network Hardware and Devices, LDAP, and SAMBA</a:t>
            </a:r>
          </a:p>
        </p:txBody>
      </p:sp>
    </p:spTree>
    <p:extLst>
      <p:ext uri="{BB962C8B-B14F-4D97-AF65-F5344CB8AC3E}">
        <p14:creationId xmlns:p14="http://schemas.microsoft.com/office/powerpoint/2010/main" val="65657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45676" cy="4023360"/>
          </a:xfrm>
        </p:spPr>
        <p:txBody>
          <a:bodyPr>
            <a:normAutofit/>
          </a:bodyPr>
          <a:lstStyle/>
          <a:p>
            <a:r>
              <a:rPr lang="en-US" sz="2400" dirty="0"/>
              <a:t>Multi-hop </a:t>
            </a:r>
            <a:r>
              <a:rPr lang="en-US" sz="2400" dirty="0" err="1"/>
              <a:t>ssh</a:t>
            </a:r>
            <a:r>
              <a:rPr lang="en-US" sz="2400" dirty="0"/>
              <a:t> tunnels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ssh -D 55555 -L 55556:127.0.0.1:55556 -L 55557:127.0.0.1:55557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cs_student@jpatalon.cs.edinboro.edu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ssh -D 55556 -L 55557:127.0.0.1:55557 user@cmac3990-1##.math.cs.edinboro.edu</a:t>
            </a:r>
          </a:p>
        </p:txBody>
      </p:sp>
      <p:pic>
        <p:nvPicPr>
          <p:cNvPr id="5122" name="Picture 2" descr="http://www.technodoze.com/wp-content/uploads/surf-through-proxy-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4528801"/>
            <a:ext cx="5139748" cy="1660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8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14603-E794-C91D-F120-DCCF9682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14DEF-7396-119A-45ED-24AE15640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585787"/>
            <a:ext cx="112014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8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SSH Tunnel Example and Usage</a:t>
            </a:r>
          </a:p>
          <a:p>
            <a:pPr lvl="1"/>
            <a:r>
              <a:rPr lang="en-US" dirty="0"/>
              <a:t>More better pictures and walkthrough?</a:t>
            </a:r>
          </a:p>
          <a:p>
            <a:pPr lvl="1"/>
            <a:r>
              <a:rPr lang="en-US" dirty="0">
                <a:hlinkClick r:id="rId2"/>
              </a:rPr>
              <a:t>https://jpatalon.cs.edinboro.edu/cmac3990/SSH&amp;TunnelHelp.pdf</a:t>
            </a:r>
            <a:endParaRPr lang="en-US" dirty="0"/>
          </a:p>
          <a:p>
            <a:r>
              <a:rPr lang="en-US" dirty="0"/>
              <a:t>Assignment 2 Review</a:t>
            </a:r>
          </a:p>
          <a:p>
            <a:pPr lvl="1"/>
            <a:r>
              <a:rPr lang="en-US" dirty="0"/>
              <a:t>VM Initial Setups</a:t>
            </a:r>
          </a:p>
        </p:txBody>
      </p:sp>
      <p:pic>
        <p:nvPicPr>
          <p:cNvPr id="3074" name="Picture 2" descr="https://www.tnooz.com/wp-content/uploads/2013/01/hotel-revie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30" y="3461001"/>
            <a:ext cx="3270250" cy="24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1716"/>
          </a:xfrm>
        </p:spPr>
        <p:txBody>
          <a:bodyPr>
            <a:normAutofit/>
          </a:bodyPr>
          <a:lstStyle/>
          <a:p>
            <a:r>
              <a:rPr lang="en-US" dirty="0"/>
              <a:t>Organize resources into relationships within a domain</a:t>
            </a:r>
          </a:p>
          <a:p>
            <a:r>
              <a:rPr lang="en-US" dirty="0"/>
              <a:t>Used to maintain lists of people, computers, servers</a:t>
            </a:r>
          </a:p>
          <a:p>
            <a:r>
              <a:rPr lang="en-US" dirty="0"/>
              <a:t>Mostly-read type of database</a:t>
            </a:r>
          </a:p>
          <a:p>
            <a:r>
              <a:rPr lang="en-US" dirty="0"/>
              <a:t>Allows for attributes to be specified for objects</a:t>
            </a:r>
          </a:p>
          <a:p>
            <a:r>
              <a:rPr lang="en-US" dirty="0"/>
              <a:t>Ease of grouping by type of resource</a:t>
            </a:r>
          </a:p>
          <a:p>
            <a:r>
              <a:rPr lang="en-US" dirty="0"/>
              <a:t>Objects will inherit characteristics </a:t>
            </a:r>
            <a:br>
              <a:rPr lang="en-US" dirty="0"/>
            </a:br>
            <a:r>
              <a:rPr lang="en-US" dirty="0"/>
              <a:t>from parent objects</a:t>
            </a:r>
          </a:p>
          <a:p>
            <a:r>
              <a:rPr lang="en-US" dirty="0"/>
              <a:t>Application Layer protocol</a:t>
            </a:r>
          </a:p>
          <a:p>
            <a:r>
              <a:rPr lang="en-US" b="1" dirty="0"/>
              <a:t>Allows for centralized security </a:t>
            </a:r>
            <a:br>
              <a:rPr lang="en-US" b="1" dirty="0"/>
            </a:br>
            <a:r>
              <a:rPr lang="en-US" b="1" dirty="0"/>
              <a:t>administration!!!</a:t>
            </a:r>
          </a:p>
          <a:p>
            <a:endParaRPr lang="en-US" dirty="0"/>
          </a:p>
        </p:txBody>
      </p:sp>
      <p:pic>
        <p:nvPicPr>
          <p:cNvPr id="5" name="Picture 2" descr="https://mplsnet.files.wordpress.com/2014/06/osi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79" y="3315956"/>
            <a:ext cx="3870701" cy="297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E9AC7-E09E-D74C-8A0E-CDFED7DA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4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1716"/>
          </a:xfrm>
        </p:spPr>
        <p:txBody>
          <a:bodyPr>
            <a:normAutofit/>
          </a:bodyPr>
          <a:lstStyle/>
          <a:p>
            <a:r>
              <a:rPr lang="en-US" dirty="0"/>
              <a:t>Namespaces – A set of names that have a common purpose</a:t>
            </a:r>
          </a:p>
          <a:p>
            <a:pPr lvl="1"/>
            <a:r>
              <a:rPr lang="en-US" dirty="0"/>
              <a:t>Account names, printer, names, FQDNs, MAC addresses, IP addresses, etc.</a:t>
            </a:r>
          </a:p>
          <a:p>
            <a:r>
              <a:rPr lang="en-US" dirty="0" err="1"/>
              <a:t>Nameservice</a:t>
            </a:r>
            <a:r>
              <a:rPr lang="en-US" dirty="0"/>
              <a:t> – Associates attributes with the names in a given namespace</a:t>
            </a:r>
          </a:p>
          <a:p>
            <a:pPr lvl="1"/>
            <a:r>
              <a:rPr lang="en-US" dirty="0"/>
              <a:t>User directory (namespace) uses the account names namespace  as a set of unique keys, and associates the unique identifiers (UID’s) and other characteristics with the user account name.</a:t>
            </a:r>
          </a:p>
          <a:p>
            <a:r>
              <a:rPr lang="en-US" dirty="0"/>
              <a:t>Flat namespace – No hierarchy within the namespace structure</a:t>
            </a:r>
          </a:p>
          <a:p>
            <a:pPr lvl="1"/>
            <a:r>
              <a:rPr lang="en-US" dirty="0"/>
              <a:t>WINS, Linux User ID’s, etc.</a:t>
            </a:r>
          </a:p>
          <a:p>
            <a:r>
              <a:rPr lang="en-US" dirty="0"/>
              <a:t>Hierarchical namespace – Separation of names into a</a:t>
            </a:r>
            <a:br>
              <a:rPr lang="en-US" dirty="0"/>
            </a:br>
            <a:r>
              <a:rPr lang="en-US" dirty="0"/>
              <a:t>hierarchy, creating unique items</a:t>
            </a:r>
          </a:p>
          <a:p>
            <a:pPr lvl="1"/>
            <a:r>
              <a:rPr lang="en-US" dirty="0"/>
              <a:t>AD or LDAP users, directory structures, etc.</a:t>
            </a:r>
          </a:p>
          <a:p>
            <a:pPr lvl="1"/>
            <a:r>
              <a:rPr lang="en-US" dirty="0"/>
              <a:t>Ex: Multiple files with the same name in different locations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D1875-086F-7842-AE70-A804CBAA8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648" y="3941380"/>
            <a:ext cx="4231671" cy="20361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AD5C0-104B-2D4B-B818-E765B5FE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9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17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Namespace rules:</a:t>
            </a:r>
          </a:p>
          <a:p>
            <a:pPr lvl="1"/>
            <a:r>
              <a:rPr lang="en-US" dirty="0"/>
              <a:t>Policies for naming, longevity, locality, exposure</a:t>
            </a:r>
          </a:p>
          <a:p>
            <a:pPr lvl="1"/>
            <a:r>
              <a:rPr lang="en-US" dirty="0"/>
              <a:t>Procedures for adding, changing, and deleting</a:t>
            </a:r>
          </a:p>
          <a:p>
            <a:pPr lvl="1"/>
            <a:r>
              <a:rPr lang="en-US" dirty="0"/>
              <a:t>Centralized management</a:t>
            </a:r>
          </a:p>
          <a:p>
            <a:r>
              <a:rPr lang="en-US" dirty="0"/>
              <a:t>Document your policies and procedures!</a:t>
            </a:r>
          </a:p>
          <a:p>
            <a:r>
              <a:rPr lang="en-US" dirty="0"/>
              <a:t>What is allowed, what is not allowed?</a:t>
            </a:r>
          </a:p>
          <a:p>
            <a:pPr lvl="1"/>
            <a:r>
              <a:rPr lang="en-US" dirty="0"/>
              <a:t>Profanity or offensive names?</a:t>
            </a:r>
          </a:p>
          <a:p>
            <a:pPr lvl="1"/>
            <a:r>
              <a:rPr lang="en-US" dirty="0"/>
              <a:t>Special characters?</a:t>
            </a:r>
          </a:p>
          <a:p>
            <a:r>
              <a:rPr lang="en-US" dirty="0"/>
              <a:t>Naming categories</a:t>
            </a:r>
          </a:p>
          <a:p>
            <a:pPr lvl="1"/>
            <a:r>
              <a:rPr lang="en-US" dirty="0"/>
              <a:t>Thematic – Names follow a theme (planets)</a:t>
            </a:r>
          </a:p>
          <a:p>
            <a:pPr lvl="1"/>
            <a:r>
              <a:rPr lang="en-US" dirty="0"/>
              <a:t>Functional – Names describe function (dbserver01)</a:t>
            </a:r>
          </a:p>
          <a:p>
            <a:pPr lvl="1"/>
            <a:r>
              <a:rPr lang="en-US" dirty="0"/>
              <a:t>Descriptive – Names that provide factual information (finance)</a:t>
            </a:r>
          </a:p>
          <a:p>
            <a:pPr lvl="1"/>
            <a:r>
              <a:rPr lang="en-US" dirty="0"/>
              <a:t>Formulaic – Names that fit a formula (pc-29875)</a:t>
            </a:r>
          </a:p>
          <a:p>
            <a:pPr lvl="1"/>
            <a:r>
              <a:rPr lang="en-US" dirty="0"/>
              <a:t>Hybrid – Combining different naming elements (</a:t>
            </a:r>
            <a:r>
              <a:rPr lang="en-US" dirty="0" err="1"/>
              <a:t>nyc</a:t>
            </a:r>
            <a:r>
              <a:rPr lang="en-US" dirty="0"/>
              <a:t>-marketing)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D1875-086F-7842-AE70-A804CBAA8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648" y="3941380"/>
            <a:ext cx="4231671" cy="20361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865E1-EDA3-894E-BEE2-710422AF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61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1716"/>
          </a:xfrm>
        </p:spPr>
        <p:txBody>
          <a:bodyPr>
            <a:normAutofit/>
          </a:bodyPr>
          <a:lstStyle/>
          <a:p>
            <a:r>
              <a:rPr lang="en-US" dirty="0"/>
              <a:t>Namespaces Issues</a:t>
            </a:r>
          </a:p>
          <a:p>
            <a:pPr lvl="1"/>
            <a:r>
              <a:rPr lang="en-US" dirty="0"/>
              <a:t>Possibility for similar or duplicate names</a:t>
            </a:r>
          </a:p>
          <a:p>
            <a:pPr lvl="2"/>
            <a:r>
              <a:rPr lang="en-US" dirty="0" err="1"/>
              <a:t>server.math.cs.edinboro.edu</a:t>
            </a:r>
            <a:r>
              <a:rPr lang="en-US" dirty="0"/>
              <a:t> or </a:t>
            </a:r>
            <a:r>
              <a:rPr lang="en-US" dirty="0" err="1"/>
              <a:t>server.cs.edinboro.edu</a:t>
            </a:r>
            <a:endParaRPr lang="en-US" dirty="0"/>
          </a:p>
          <a:p>
            <a:pPr lvl="1"/>
            <a:r>
              <a:rPr lang="en-US" dirty="0"/>
              <a:t>Exposing sensitive information</a:t>
            </a:r>
          </a:p>
          <a:p>
            <a:pPr lvl="2"/>
            <a:r>
              <a:rPr lang="en-US" dirty="0"/>
              <a:t>Server location or software running on server</a:t>
            </a:r>
          </a:p>
          <a:p>
            <a:pPr lvl="1"/>
            <a:r>
              <a:rPr lang="en-US" dirty="0"/>
              <a:t>Migration of services to different hosts</a:t>
            </a:r>
          </a:p>
          <a:p>
            <a:pPr lvl="2"/>
            <a:r>
              <a:rPr lang="en-US" dirty="0"/>
              <a:t>Aliases or CNAME’s and VIP’s should be used wherever possible</a:t>
            </a:r>
          </a:p>
          <a:p>
            <a:pPr lvl="2"/>
            <a:r>
              <a:rPr lang="en-US" dirty="0"/>
              <a:t>DFS names for Windows file servers</a:t>
            </a:r>
          </a:p>
          <a:p>
            <a:pPr lvl="1"/>
            <a:r>
              <a:rPr lang="en-US" dirty="0"/>
              <a:t>Conflicting standards</a:t>
            </a:r>
          </a:p>
          <a:p>
            <a:pPr lvl="2"/>
            <a:r>
              <a:rPr lang="en-US" dirty="0"/>
              <a:t>Merging namespaces</a:t>
            </a:r>
          </a:p>
          <a:p>
            <a:pPr lvl="1"/>
            <a:r>
              <a:rPr lang="en-US" dirty="0"/>
              <a:t>Easy vs. complicated names</a:t>
            </a:r>
          </a:p>
          <a:p>
            <a:pPr lvl="1"/>
            <a:r>
              <a:rPr lang="en-US" dirty="0"/>
              <a:t>Removal or reuse of names</a:t>
            </a:r>
          </a:p>
          <a:p>
            <a:pPr lvl="2"/>
            <a:r>
              <a:rPr lang="en-US" dirty="0"/>
              <a:t>Never remove, never reuse?</a:t>
            </a:r>
          </a:p>
          <a:p>
            <a:pPr lvl="2"/>
            <a:r>
              <a:rPr lang="en-US" dirty="0"/>
              <a:t>Retain historical information in CMDB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D1875-086F-7842-AE70-A804CBAA8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648" y="3941380"/>
            <a:ext cx="4231671" cy="20361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33C2E-730C-AF4B-9921-6E87C81F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2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1716"/>
          </a:xfrm>
        </p:spPr>
        <p:txBody>
          <a:bodyPr>
            <a:normAutofit/>
          </a:bodyPr>
          <a:lstStyle/>
          <a:p>
            <a:r>
              <a:rPr lang="en-US" dirty="0" err="1"/>
              <a:t>Nameservices</a:t>
            </a:r>
            <a:endParaRPr lang="en-US" dirty="0"/>
          </a:p>
          <a:p>
            <a:pPr lvl="1"/>
            <a:r>
              <a:rPr lang="en-US" dirty="0"/>
              <a:t>Associate data with individual names in a namespace, and may link to names in another namespace</a:t>
            </a:r>
          </a:p>
          <a:p>
            <a:pPr lvl="1"/>
            <a:r>
              <a:rPr lang="en-US" dirty="0"/>
              <a:t>Define what is mandatory, what is optional, and how to update</a:t>
            </a:r>
          </a:p>
          <a:p>
            <a:pPr lvl="1"/>
            <a:r>
              <a:rPr lang="en-US" dirty="0"/>
              <a:t>Consistency is key!</a:t>
            </a:r>
          </a:p>
          <a:p>
            <a:pPr lvl="1"/>
            <a:r>
              <a:rPr lang="en-US" dirty="0"/>
              <a:t>Authoritative body</a:t>
            </a:r>
          </a:p>
          <a:p>
            <a:pPr lvl="2"/>
            <a:r>
              <a:rPr lang="en-US" dirty="0"/>
              <a:t>Master/Slave, HR, Finance, etc.</a:t>
            </a:r>
          </a:p>
          <a:p>
            <a:pPr lvl="1"/>
            <a:r>
              <a:rPr lang="en-US" dirty="0"/>
              <a:t>Capacity and scaling</a:t>
            </a:r>
          </a:p>
          <a:p>
            <a:pPr lvl="1"/>
            <a:r>
              <a:rPr lang="en-US" dirty="0"/>
              <a:t>Reliability – Fault Tolerant and Highly Available</a:t>
            </a:r>
          </a:p>
          <a:p>
            <a:pPr lvl="1"/>
            <a:r>
              <a:rPr lang="en-US" dirty="0"/>
              <a:t>Authentication mechanisms and Access Policies</a:t>
            </a:r>
          </a:p>
          <a:p>
            <a:pPr lvl="2"/>
            <a:r>
              <a:rPr lang="en-US" dirty="0"/>
              <a:t>Connection protocols, encryption standards, who and how</a:t>
            </a:r>
          </a:p>
          <a:p>
            <a:pPr lvl="1"/>
            <a:r>
              <a:rPr lang="en-US" dirty="0"/>
              <a:t>Change policies and procedures</a:t>
            </a:r>
          </a:p>
          <a:p>
            <a:pPr lvl="2"/>
            <a:r>
              <a:rPr lang="en-US" dirty="0"/>
              <a:t>Who, What, How</a:t>
            </a:r>
          </a:p>
          <a:p>
            <a:pPr lvl="2"/>
            <a:r>
              <a:rPr lang="en-US" dirty="0"/>
              <a:t>Management</a:t>
            </a:r>
          </a:p>
          <a:p>
            <a:pPr lvl="1"/>
            <a:r>
              <a:rPr lang="en-US" dirty="0"/>
              <a:t>Automation!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D1875-086F-7842-AE70-A804CBAA8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648" y="3941380"/>
            <a:ext cx="4231671" cy="20361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AF1A5-596B-334A-8647-8A4EFA12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50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78891"/>
          </a:xfrm>
        </p:spPr>
        <p:txBody>
          <a:bodyPr>
            <a:normAutofit/>
          </a:bodyPr>
          <a:lstStyle/>
          <a:p>
            <a:r>
              <a:rPr lang="en-US" dirty="0"/>
              <a:t>X.500</a:t>
            </a:r>
          </a:p>
          <a:p>
            <a:pPr lvl="1"/>
            <a:r>
              <a:rPr lang="en-US" dirty="0"/>
              <a:t>Developed to support X.400 mail functions</a:t>
            </a:r>
          </a:p>
          <a:p>
            <a:pPr lvl="1"/>
            <a:r>
              <a:rPr lang="en-US" dirty="0"/>
              <a:t>Multiple additional data models to describe object classes and authentication framework</a:t>
            </a:r>
          </a:p>
          <a:p>
            <a:pPr lvl="1"/>
            <a:r>
              <a:rPr lang="en-US" dirty="0"/>
              <a:t>Includes the Directory Access Protocol (DAP)</a:t>
            </a:r>
          </a:p>
          <a:p>
            <a:pPr lvl="1"/>
            <a:r>
              <a:rPr lang="en-US" dirty="0"/>
              <a:t>Uses OSI network model (as opposed to TCP/IP model)</a:t>
            </a:r>
          </a:p>
          <a:p>
            <a:pPr lvl="2"/>
            <a:r>
              <a:rPr lang="en-US" dirty="0"/>
              <a:t>Alternatives developed to use TCP/IP model</a:t>
            </a:r>
          </a:p>
          <a:p>
            <a:pPr lvl="2"/>
            <a:r>
              <a:rPr lang="en-US" dirty="0"/>
              <a:t>Modern versions can use TCP/IP model</a:t>
            </a:r>
          </a:p>
          <a:p>
            <a:pPr lvl="3"/>
            <a:r>
              <a:rPr lang="en-US" dirty="0"/>
              <a:t>LDAP</a:t>
            </a:r>
          </a:p>
          <a:p>
            <a:pPr lvl="1"/>
            <a:r>
              <a:rPr lang="en-US" dirty="0"/>
              <a:t>Contains a single Directory Information Tree (DIT)</a:t>
            </a:r>
          </a:p>
          <a:p>
            <a:pPr lvl="2"/>
            <a:r>
              <a:rPr lang="en-US" dirty="0"/>
              <a:t>Hierarchical organization of entries</a:t>
            </a:r>
          </a:p>
          <a:p>
            <a:pPr lvl="2"/>
            <a:r>
              <a:rPr lang="en-US" dirty="0"/>
              <a:t>Distributed among Directory System Agent (DSA) servers</a:t>
            </a:r>
          </a:p>
          <a:p>
            <a:pPr lvl="2"/>
            <a:r>
              <a:rPr lang="en-US" dirty="0"/>
              <a:t>Entries consist of a set of values used to create a Distinguished Name (DN)</a:t>
            </a:r>
          </a:p>
          <a:p>
            <a:pPr lvl="1"/>
            <a:r>
              <a:rPr lang="en-US" dirty="0"/>
              <a:t>Replaced with LDAP </a:t>
            </a:r>
          </a:p>
          <a:p>
            <a:pPr lvl="2"/>
            <a:r>
              <a:rPr lang="en-US" dirty="0"/>
              <a:t>LDAP doesn’t provide as much detail</a:t>
            </a:r>
          </a:p>
        </p:txBody>
      </p:sp>
      <p:pic>
        <p:nvPicPr>
          <p:cNvPr id="5" name="Picture 2" descr="https://mplsnet.files.wordpress.com/2014/06/osi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79" y="3315956"/>
            <a:ext cx="3870701" cy="297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4D918-826C-2447-82DD-20A49F91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2192"/>
          </a:xfrm>
        </p:spPr>
        <p:txBody>
          <a:bodyPr/>
          <a:lstStyle/>
          <a:p>
            <a:r>
              <a:rPr lang="en-US" dirty="0"/>
              <a:t>Types of directory services:</a:t>
            </a:r>
          </a:p>
          <a:p>
            <a:pPr lvl="1"/>
            <a:r>
              <a:rPr lang="en-US" dirty="0"/>
              <a:t>Domain Name System (DNS)</a:t>
            </a:r>
          </a:p>
          <a:p>
            <a:pPr lvl="1"/>
            <a:r>
              <a:rPr lang="en-US" dirty="0"/>
              <a:t>Network Information System (NIS)</a:t>
            </a:r>
          </a:p>
          <a:p>
            <a:pPr lvl="1"/>
            <a:r>
              <a:rPr lang="en-US" dirty="0" err="1"/>
              <a:t>NetInfo</a:t>
            </a:r>
            <a:endParaRPr lang="en-US" dirty="0"/>
          </a:p>
          <a:p>
            <a:pPr lvl="1"/>
            <a:r>
              <a:rPr lang="en-US" dirty="0"/>
              <a:t>Banyan VINES (1984 – 1997)</a:t>
            </a:r>
          </a:p>
          <a:p>
            <a:pPr lvl="2"/>
            <a:r>
              <a:rPr lang="en-US" dirty="0"/>
              <a:t>First scalable directory services offering</a:t>
            </a:r>
          </a:p>
          <a:p>
            <a:pPr lvl="2"/>
            <a:r>
              <a:rPr lang="en-US" dirty="0"/>
              <a:t>VINES Protocol Stack</a:t>
            </a:r>
          </a:p>
          <a:p>
            <a:pPr lvl="2"/>
            <a:r>
              <a:rPr lang="en-US" dirty="0"/>
              <a:t>16-bit subnet, 32-bit address</a:t>
            </a:r>
          </a:p>
          <a:p>
            <a:pPr lvl="1"/>
            <a:r>
              <a:rPr lang="en-US" dirty="0"/>
              <a:t>Windows NT Domains</a:t>
            </a:r>
          </a:p>
          <a:p>
            <a:pPr lvl="2"/>
            <a:r>
              <a:rPr lang="en-US" dirty="0"/>
              <a:t>Created for Windows machines</a:t>
            </a:r>
          </a:p>
          <a:p>
            <a:pPr lvl="2"/>
            <a:r>
              <a:rPr lang="en-US" dirty="0"/>
              <a:t>Replaced by LDAP-Based Active Directory</a:t>
            </a:r>
          </a:p>
          <a:p>
            <a:pPr lvl="1"/>
            <a:r>
              <a:rPr lang="en-US" dirty="0"/>
              <a:t>Lightweight Directory Access Protocol (LDAP)</a:t>
            </a:r>
          </a:p>
          <a:p>
            <a:pPr lvl="1"/>
            <a:r>
              <a:rPr lang="en-US" dirty="0"/>
              <a:t>Workgroups</a:t>
            </a:r>
          </a:p>
        </p:txBody>
      </p:sp>
      <p:pic>
        <p:nvPicPr>
          <p:cNvPr id="1026" name="Picture 2" descr="https://lh5.ggpht.com/vBorJ5WyG5pIBGNNmoKjV0aL4D7O_PKmYOL2YJYdG85IK1emc-OUY7AB7kuuq_tFy9eORfE=h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928" y="2847975"/>
            <a:ext cx="4857752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F9030-82E6-AE4F-B040-3001CC3C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3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533295"/>
          </a:xfrm>
        </p:spPr>
        <p:txBody>
          <a:bodyPr>
            <a:normAutofit/>
          </a:bodyPr>
          <a:lstStyle/>
          <a:p>
            <a:r>
              <a:rPr lang="en-US" dirty="0"/>
              <a:t>Weekly Info</a:t>
            </a:r>
          </a:p>
          <a:p>
            <a:r>
              <a:rPr lang="en-US" dirty="0"/>
              <a:t>SSH Tunnel Examples</a:t>
            </a:r>
          </a:p>
          <a:p>
            <a:pPr lvl="1"/>
            <a:r>
              <a:rPr lang="en-US" dirty="0"/>
              <a:t>Local port forward</a:t>
            </a:r>
          </a:p>
          <a:p>
            <a:pPr lvl="1"/>
            <a:r>
              <a:rPr lang="en-US" dirty="0"/>
              <a:t>SOCKS Proxy</a:t>
            </a:r>
          </a:p>
          <a:p>
            <a:r>
              <a:rPr lang="en-US" dirty="0"/>
              <a:t>Assignment 2 review</a:t>
            </a:r>
          </a:p>
          <a:p>
            <a:r>
              <a:rPr lang="en-US" dirty="0"/>
              <a:t>Directory Services</a:t>
            </a:r>
          </a:p>
          <a:p>
            <a:r>
              <a:rPr lang="en-US" dirty="0"/>
              <a:t>Lightweight Directory Access Protocol</a:t>
            </a:r>
          </a:p>
          <a:p>
            <a:r>
              <a:rPr lang="en-US" dirty="0"/>
              <a:t>Active Directory</a:t>
            </a:r>
          </a:p>
          <a:p>
            <a:r>
              <a:rPr lang="en-US" dirty="0"/>
              <a:t>Network Information Systems</a:t>
            </a:r>
          </a:p>
          <a:p>
            <a:r>
              <a:rPr lang="en-US" dirty="0"/>
              <a:t>Operating System Interoperability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533293"/>
          </a:xfrm>
        </p:spPr>
        <p:txBody>
          <a:bodyPr>
            <a:normAutofit/>
          </a:bodyPr>
          <a:lstStyle/>
          <a:p>
            <a:r>
              <a:rPr lang="en-US" dirty="0"/>
              <a:t>VIP’s</a:t>
            </a:r>
          </a:p>
          <a:p>
            <a:pPr lvl="1"/>
            <a:r>
              <a:rPr lang="en-US" dirty="0"/>
              <a:t>Multiple IP’s on a single interface</a:t>
            </a:r>
          </a:p>
          <a:p>
            <a:pPr lvl="1"/>
            <a:r>
              <a:rPr lang="en-US" dirty="0"/>
              <a:t>Multiple interfaces</a:t>
            </a:r>
          </a:p>
          <a:p>
            <a:pPr lvl="1"/>
            <a:r>
              <a:rPr lang="en-US" dirty="0"/>
              <a:t>Network interface bonding</a:t>
            </a:r>
          </a:p>
        </p:txBody>
      </p:sp>
      <p:pic>
        <p:nvPicPr>
          <p:cNvPr id="1026" name="Picture 2" descr="http://www.capigi.eu/Portals/9/Images/CAPIGI%202016/Objecti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87" y="4112380"/>
            <a:ext cx="277177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34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Information Service (NIS)</a:t>
            </a:r>
          </a:p>
          <a:p>
            <a:pPr lvl="1"/>
            <a:r>
              <a:rPr lang="en-US" dirty="0"/>
              <a:t>Originally called Yellow Pages</a:t>
            </a:r>
          </a:p>
          <a:p>
            <a:pPr lvl="1"/>
            <a:r>
              <a:rPr lang="en-US" dirty="0"/>
              <a:t>Maintains user and computer names</a:t>
            </a:r>
          </a:p>
          <a:p>
            <a:pPr lvl="1"/>
            <a:r>
              <a:rPr lang="en-US" dirty="0"/>
              <a:t>Developed by Sun</a:t>
            </a:r>
          </a:p>
          <a:p>
            <a:pPr lvl="1"/>
            <a:r>
              <a:rPr lang="en-US" dirty="0"/>
              <a:t>Upgraded to NIS+</a:t>
            </a:r>
          </a:p>
          <a:p>
            <a:pPr lvl="2"/>
            <a:r>
              <a:rPr lang="en-US" dirty="0"/>
              <a:t>Enhanced security and authentication</a:t>
            </a:r>
          </a:p>
          <a:p>
            <a:pPr lvl="2"/>
            <a:r>
              <a:rPr lang="en-US" dirty="0"/>
              <a:t>Hierarchical design</a:t>
            </a:r>
          </a:p>
          <a:p>
            <a:pPr lvl="2"/>
            <a:r>
              <a:rPr lang="en-US" dirty="0"/>
              <a:t>Cumbersome and difficult to manage</a:t>
            </a:r>
          </a:p>
          <a:p>
            <a:pPr lvl="1"/>
            <a:r>
              <a:rPr lang="en-US" dirty="0"/>
              <a:t>Replaced by LDAP, DNS, and DHCP</a:t>
            </a:r>
          </a:p>
          <a:p>
            <a:pPr lvl="2"/>
            <a:r>
              <a:rPr lang="en-US" dirty="0"/>
              <a:t>Netmask information</a:t>
            </a:r>
          </a:p>
          <a:p>
            <a:pPr lvl="2"/>
            <a:r>
              <a:rPr lang="en-US" dirty="0"/>
              <a:t>E-Mail information</a:t>
            </a:r>
          </a:p>
          <a:p>
            <a:pPr lvl="2"/>
            <a:r>
              <a:rPr lang="en-US" dirty="0"/>
              <a:t>Host information</a:t>
            </a:r>
          </a:p>
        </p:txBody>
      </p:sp>
      <p:pic>
        <p:nvPicPr>
          <p:cNvPr id="4" name="Picture 2" descr="http://www.openldap.org/doc/admin21/intro_dc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99" y="2257425"/>
            <a:ext cx="5764181" cy="36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FBF13-C107-4D45-BB02-AF5B0974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56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2192"/>
          </a:xfrm>
        </p:spPr>
        <p:txBody>
          <a:bodyPr/>
          <a:lstStyle/>
          <a:p>
            <a:r>
              <a:rPr lang="en-US" dirty="0"/>
              <a:t>Lightweight Access Directory Protocol (LDAP)</a:t>
            </a:r>
          </a:p>
          <a:p>
            <a:pPr lvl="1"/>
            <a:r>
              <a:rPr lang="en-US" dirty="0"/>
              <a:t>Organizes contact information</a:t>
            </a:r>
          </a:p>
          <a:p>
            <a:pPr lvl="1"/>
            <a:r>
              <a:rPr lang="en-US" dirty="0"/>
              <a:t>Allows for ease of lookup</a:t>
            </a:r>
          </a:p>
          <a:p>
            <a:pPr lvl="1"/>
            <a:r>
              <a:rPr lang="en-US" dirty="0"/>
              <a:t>Creates a “phone book” of user information</a:t>
            </a:r>
          </a:p>
          <a:p>
            <a:pPr lvl="1"/>
            <a:r>
              <a:rPr lang="en-US" dirty="0"/>
              <a:t>Used in many companies of varying size</a:t>
            </a:r>
          </a:p>
          <a:p>
            <a:pPr lvl="1"/>
            <a:r>
              <a:rPr lang="en-US" dirty="0"/>
              <a:t>Can be used for many other items</a:t>
            </a:r>
          </a:p>
          <a:p>
            <a:pPr lvl="2"/>
            <a:r>
              <a:rPr lang="en-US" dirty="0"/>
              <a:t>Printers</a:t>
            </a:r>
          </a:p>
          <a:p>
            <a:pPr lvl="2"/>
            <a:r>
              <a:rPr lang="en-US" dirty="0"/>
              <a:t>Encryption Certificates</a:t>
            </a:r>
          </a:p>
          <a:p>
            <a:pPr lvl="2"/>
            <a:r>
              <a:rPr lang="en-US" dirty="0"/>
              <a:t>Network resources</a:t>
            </a:r>
          </a:p>
          <a:p>
            <a:pPr lvl="1"/>
            <a:r>
              <a:rPr lang="en-US" dirty="0"/>
              <a:t>Provides for a “Single Sign On” (SSO)</a:t>
            </a:r>
          </a:p>
          <a:p>
            <a:pPr lvl="2"/>
            <a:r>
              <a:rPr lang="en-US" dirty="0"/>
              <a:t>One user account across multiple systems</a:t>
            </a:r>
          </a:p>
          <a:p>
            <a:pPr lvl="1"/>
            <a:r>
              <a:rPr lang="en-US" dirty="0"/>
              <a:t>Centralization of account management</a:t>
            </a:r>
          </a:p>
          <a:p>
            <a:pPr lvl="1"/>
            <a:r>
              <a:rPr lang="en-US" dirty="0"/>
              <a:t>Provides a standard! (RFC 4510/4511)</a:t>
            </a:r>
          </a:p>
        </p:txBody>
      </p:sp>
      <p:pic>
        <p:nvPicPr>
          <p:cNvPr id="2050" name="Picture 2" descr="http://www.openldap.org/doc/admin21/intro_dc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99" y="2257425"/>
            <a:ext cx="5764181" cy="36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E5908-835F-3E47-993E-413C0646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5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21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Lightweight Access Directory Protocol (LDAP)</a:t>
            </a:r>
          </a:p>
          <a:p>
            <a:pPr lvl="1"/>
            <a:r>
              <a:rPr lang="en-US" dirty="0"/>
              <a:t>TCP or UDP unencrypted port 389</a:t>
            </a:r>
          </a:p>
          <a:p>
            <a:pPr lvl="1"/>
            <a:r>
              <a:rPr lang="en-US" dirty="0"/>
              <a:t>SSL/TLS Tunnel port 636</a:t>
            </a:r>
          </a:p>
          <a:p>
            <a:pPr lvl="1"/>
            <a:r>
              <a:rPr lang="en-US" dirty="0"/>
              <a:t>Application Layer Protocol!</a:t>
            </a:r>
          </a:p>
          <a:p>
            <a:pPr lvl="1"/>
            <a:r>
              <a:rPr lang="en-US" dirty="0"/>
              <a:t>Uses a Uniform Resource Locator (URL)</a:t>
            </a:r>
          </a:p>
          <a:p>
            <a:pPr lvl="2"/>
            <a:r>
              <a:rPr lang="en-US" dirty="0"/>
              <a:t>ldap://host:port/DN?attributes?scope?filter?extensions</a:t>
            </a:r>
          </a:p>
          <a:p>
            <a:pPr lvl="1"/>
            <a:r>
              <a:rPr lang="en-US" dirty="0"/>
              <a:t>Users identified by a Distinguished Name (DN)</a:t>
            </a:r>
          </a:p>
          <a:p>
            <a:pPr lvl="2"/>
            <a:r>
              <a:rPr lang="en-US" dirty="0" err="1"/>
              <a:t>dn</a:t>
            </a:r>
            <a:r>
              <a:rPr lang="en-US" dirty="0"/>
              <a:t>: </a:t>
            </a:r>
            <a:r>
              <a:rPr lang="en-US" dirty="0" err="1"/>
              <a:t>cn</a:t>
            </a:r>
            <a:r>
              <a:rPr lang="en-US" dirty="0"/>
              <a:t>=John </a:t>
            </a:r>
            <a:r>
              <a:rPr lang="en-US" dirty="0" err="1"/>
              <a:t>Doe,dc</a:t>
            </a:r>
            <a:r>
              <a:rPr lang="en-US" dirty="0"/>
              <a:t>=</a:t>
            </a:r>
            <a:r>
              <a:rPr lang="en-US" dirty="0" err="1"/>
              <a:t>example,dc</a:t>
            </a:r>
            <a:r>
              <a:rPr lang="en-US" dirty="0"/>
              <a:t>=com</a:t>
            </a:r>
          </a:p>
          <a:p>
            <a:pPr lvl="1"/>
            <a:r>
              <a:rPr lang="en-US" dirty="0"/>
              <a:t>Additional attributes attached to DN</a:t>
            </a:r>
          </a:p>
          <a:p>
            <a:pPr lvl="2"/>
            <a:r>
              <a:rPr lang="en-US" dirty="0" err="1"/>
              <a:t>cn</a:t>
            </a:r>
            <a:r>
              <a:rPr lang="en-US" dirty="0"/>
              <a:t>: John Doe</a:t>
            </a:r>
          </a:p>
          <a:p>
            <a:pPr lvl="2"/>
            <a:r>
              <a:rPr lang="en-US" dirty="0" err="1"/>
              <a:t>givenName</a:t>
            </a:r>
            <a:r>
              <a:rPr lang="en-US" dirty="0"/>
              <a:t>: John</a:t>
            </a:r>
          </a:p>
          <a:p>
            <a:pPr lvl="2"/>
            <a:r>
              <a:rPr lang="en-US" dirty="0" err="1"/>
              <a:t>sn</a:t>
            </a:r>
            <a:r>
              <a:rPr lang="en-US" dirty="0"/>
              <a:t>: Doe</a:t>
            </a:r>
          </a:p>
          <a:p>
            <a:pPr lvl="2"/>
            <a:r>
              <a:rPr lang="en-US" dirty="0" err="1"/>
              <a:t>telephoneNumber</a:t>
            </a:r>
            <a:r>
              <a:rPr lang="en-US" dirty="0"/>
              <a:t>: +1 888 555 1232</a:t>
            </a:r>
          </a:p>
          <a:p>
            <a:pPr lvl="2"/>
            <a:r>
              <a:rPr lang="en-US" dirty="0"/>
              <a:t>mail: john@example.com</a:t>
            </a:r>
          </a:p>
          <a:p>
            <a:pPr lvl="2"/>
            <a:r>
              <a:rPr lang="en-US" dirty="0"/>
              <a:t>manager: </a:t>
            </a:r>
            <a:r>
              <a:rPr lang="en-US" dirty="0" err="1"/>
              <a:t>cn</a:t>
            </a:r>
            <a:r>
              <a:rPr lang="en-US" dirty="0"/>
              <a:t>=Barbara </a:t>
            </a:r>
            <a:r>
              <a:rPr lang="en-US" dirty="0" err="1"/>
              <a:t>Doe,dc</a:t>
            </a:r>
            <a:r>
              <a:rPr lang="en-US" dirty="0"/>
              <a:t>=</a:t>
            </a:r>
            <a:r>
              <a:rPr lang="en-US" dirty="0" err="1"/>
              <a:t>example,dc</a:t>
            </a:r>
            <a:r>
              <a:rPr lang="en-US" dirty="0"/>
              <a:t>=com</a:t>
            </a:r>
          </a:p>
          <a:p>
            <a:pPr lvl="2"/>
            <a:r>
              <a:rPr lang="en-US" dirty="0" err="1"/>
              <a:t>objectClass</a:t>
            </a:r>
            <a:r>
              <a:rPr lang="en-US" dirty="0"/>
              <a:t>: </a:t>
            </a:r>
            <a:r>
              <a:rPr lang="en-US" dirty="0" err="1"/>
              <a:t>inetOrgPerson</a:t>
            </a:r>
            <a:endParaRPr lang="en-US" dirty="0"/>
          </a:p>
          <a:p>
            <a:pPr lvl="2"/>
            <a:r>
              <a:rPr lang="en-US" dirty="0" err="1"/>
              <a:t>objectClass</a:t>
            </a:r>
            <a:r>
              <a:rPr lang="en-US" dirty="0"/>
              <a:t>: </a:t>
            </a:r>
            <a:r>
              <a:rPr lang="en-US" dirty="0" err="1"/>
              <a:t>organizationalPerson</a:t>
            </a:r>
            <a:endParaRPr lang="en-US" dirty="0"/>
          </a:p>
          <a:p>
            <a:pPr lvl="2"/>
            <a:r>
              <a:rPr lang="en-US" dirty="0" err="1"/>
              <a:t>objectClass</a:t>
            </a:r>
            <a:r>
              <a:rPr lang="en-US" dirty="0"/>
              <a:t>: person</a:t>
            </a:r>
          </a:p>
        </p:txBody>
      </p:sp>
      <p:pic>
        <p:nvPicPr>
          <p:cNvPr id="2050" name="Picture 2" descr="http://www.openldap.org/doc/admin21/intro_dc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99" y="2257425"/>
            <a:ext cx="5764181" cy="36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45C0F-4EEF-C544-8D4E-747A053E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26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2192"/>
          </a:xfrm>
        </p:spPr>
        <p:txBody>
          <a:bodyPr>
            <a:normAutofit/>
          </a:bodyPr>
          <a:lstStyle/>
          <a:p>
            <a:r>
              <a:rPr lang="en-US" dirty="0"/>
              <a:t>Lightweight Access Directory Protocol (LDAP)</a:t>
            </a:r>
          </a:p>
          <a:p>
            <a:pPr lvl="1"/>
            <a:r>
              <a:rPr lang="en-US" dirty="0"/>
              <a:t>DN: Distinguished Name</a:t>
            </a:r>
          </a:p>
          <a:p>
            <a:pPr lvl="1"/>
            <a:r>
              <a:rPr lang="en-US" dirty="0"/>
              <a:t>CN: Canonical or Common Name</a:t>
            </a:r>
          </a:p>
          <a:p>
            <a:pPr lvl="1"/>
            <a:r>
              <a:rPr lang="en-US" dirty="0"/>
              <a:t>DC: Domain Component</a:t>
            </a:r>
          </a:p>
          <a:p>
            <a:pPr lvl="1"/>
            <a:r>
              <a:rPr lang="en-US" dirty="0"/>
              <a:t>SN: Surname</a:t>
            </a:r>
          </a:p>
          <a:p>
            <a:pPr lvl="1"/>
            <a:r>
              <a:rPr lang="en-US" dirty="0"/>
              <a:t>OU: Organizational Unit</a:t>
            </a:r>
          </a:p>
          <a:p>
            <a:pPr lvl="1"/>
            <a:r>
              <a:rPr lang="en-US" dirty="0"/>
              <a:t>SID: Security ID</a:t>
            </a:r>
          </a:p>
          <a:p>
            <a:pPr lvl="1"/>
            <a:r>
              <a:rPr lang="en-US" dirty="0"/>
              <a:t>UID: User ID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www.openldap.org/doc/admin21/intro_dc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99" y="2257425"/>
            <a:ext cx="5764181" cy="36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185726">
            <a:off x="277871" y="4296505"/>
            <a:ext cx="55308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Parts of the X.500 Directory Spec!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26C35-31CB-9E43-933E-F6B31A51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9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2192"/>
          </a:xfrm>
        </p:spPr>
        <p:txBody>
          <a:bodyPr>
            <a:normAutofit/>
          </a:bodyPr>
          <a:lstStyle/>
          <a:p>
            <a:r>
              <a:rPr lang="en-US" dirty="0"/>
              <a:t>Lightweight Access Directory Protocol (LDAP) RFC’s</a:t>
            </a:r>
          </a:p>
          <a:p>
            <a:pPr lvl="1"/>
            <a:r>
              <a:rPr lang="en-US" dirty="0"/>
              <a:t>RFC 1823: LDAP Application Protocol Interface (API)</a:t>
            </a:r>
          </a:p>
          <a:p>
            <a:pPr lvl="2"/>
            <a:r>
              <a:rPr lang="en-US" dirty="0"/>
              <a:t>Informational, August 1995</a:t>
            </a:r>
          </a:p>
          <a:p>
            <a:pPr lvl="1"/>
            <a:r>
              <a:rPr lang="en-US" dirty="0"/>
              <a:t>RFC 2307: Using LDAP for NIS</a:t>
            </a:r>
          </a:p>
          <a:p>
            <a:pPr lvl="2"/>
            <a:r>
              <a:rPr lang="en-US" dirty="0"/>
              <a:t>Experimental, March 1998</a:t>
            </a:r>
          </a:p>
          <a:p>
            <a:pPr lvl="1"/>
            <a:r>
              <a:rPr lang="en-US" dirty="0"/>
              <a:t>RFC 3062: LDAP Password Mod</a:t>
            </a:r>
          </a:p>
          <a:p>
            <a:pPr lvl="2"/>
            <a:r>
              <a:rPr lang="en-US" dirty="0"/>
              <a:t>Proposed Standard</a:t>
            </a:r>
          </a:p>
          <a:p>
            <a:pPr lvl="2"/>
            <a:r>
              <a:rPr lang="en-US" dirty="0"/>
              <a:t>Standards Track, February 2001</a:t>
            </a:r>
          </a:p>
          <a:p>
            <a:pPr lvl="1"/>
            <a:r>
              <a:rPr lang="en-US" dirty="0"/>
              <a:t>RFC 4511: LDAP Protocol</a:t>
            </a:r>
          </a:p>
          <a:p>
            <a:pPr lvl="2"/>
            <a:r>
              <a:rPr lang="en-US" dirty="0"/>
              <a:t>Proposed Standard</a:t>
            </a:r>
          </a:p>
          <a:p>
            <a:pPr lvl="2"/>
            <a:r>
              <a:rPr lang="en-US" dirty="0"/>
              <a:t>Standards Track, June 2006</a:t>
            </a:r>
          </a:p>
          <a:p>
            <a:pPr lvl="2"/>
            <a:r>
              <a:rPr lang="en-US" dirty="0"/>
              <a:t>Obsoletes older LDAP RFC’s!</a:t>
            </a:r>
          </a:p>
          <a:p>
            <a:pPr lvl="3"/>
            <a:r>
              <a:rPr lang="en-US" dirty="0"/>
              <a:t>2251: LDAP v3</a:t>
            </a:r>
          </a:p>
        </p:txBody>
      </p:sp>
      <p:pic>
        <p:nvPicPr>
          <p:cNvPr id="2050" name="Picture 2" descr="http://www.openldap.org/doc/admin21/intro_dc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99" y="2257425"/>
            <a:ext cx="5764181" cy="36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549BA-93A5-8043-8521-56B5648F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18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Microsoft’s proprietary implementation of LDAP</a:t>
            </a:r>
          </a:p>
          <a:p>
            <a:r>
              <a:rPr lang="en-US" dirty="0"/>
              <a:t>Term to describe a set of directory-based identity services</a:t>
            </a:r>
          </a:p>
          <a:p>
            <a:pPr lvl="1"/>
            <a:r>
              <a:rPr lang="en-US" dirty="0"/>
              <a:t>Domain Services (devices, users, credentials, access rights)</a:t>
            </a:r>
          </a:p>
          <a:p>
            <a:pPr lvl="1"/>
            <a:r>
              <a:rPr lang="en-US" dirty="0"/>
              <a:t>Lightweight Directory Services (simpler version of directory services)</a:t>
            </a:r>
          </a:p>
          <a:p>
            <a:pPr lvl="1"/>
            <a:r>
              <a:rPr lang="en-US" dirty="0"/>
              <a:t>Certificate Services (Public Key Infrastructure)</a:t>
            </a:r>
          </a:p>
          <a:p>
            <a:pPr lvl="1"/>
            <a:r>
              <a:rPr lang="en-US" dirty="0"/>
              <a:t>Federation Services (Single Sign On across networks)</a:t>
            </a:r>
          </a:p>
          <a:p>
            <a:pPr lvl="1"/>
            <a:r>
              <a:rPr lang="en-US" dirty="0"/>
              <a:t>Rights Management (encryption authorization management)</a:t>
            </a:r>
          </a:p>
          <a:p>
            <a:r>
              <a:rPr lang="en-US" dirty="0"/>
              <a:t>AD Uses Microsoft’s versions of LDAP, Kerberos, and DNS</a:t>
            </a:r>
          </a:p>
          <a:p>
            <a:r>
              <a:rPr lang="en-US" dirty="0"/>
              <a:t>Arrangements of information about objects</a:t>
            </a:r>
          </a:p>
          <a:p>
            <a:endParaRPr lang="en-US" dirty="0"/>
          </a:p>
        </p:txBody>
      </p:sp>
      <p:pic>
        <p:nvPicPr>
          <p:cNvPr id="3074" name="Picture 2" descr="http://www.mcmcse.com/microsoft/guides/images/a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234267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5D951-E76F-F242-9CA2-48CE7A63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39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security subsystem</a:t>
            </a:r>
          </a:p>
          <a:p>
            <a:r>
              <a:rPr lang="en-US" dirty="0"/>
              <a:t>User-mode application</a:t>
            </a:r>
          </a:p>
          <a:p>
            <a:pPr lvl="1"/>
            <a:r>
              <a:rPr lang="en-US" dirty="0"/>
              <a:t>No direct access to OS or hardware</a:t>
            </a:r>
          </a:p>
          <a:p>
            <a:r>
              <a:rPr lang="en-US" dirty="0"/>
              <a:t>Requests must be validated</a:t>
            </a:r>
          </a:p>
          <a:p>
            <a:pPr lvl="1"/>
            <a:r>
              <a:rPr lang="en-US" dirty="0"/>
              <a:t>Requests pass through executive layer</a:t>
            </a:r>
          </a:p>
          <a:p>
            <a:pPr lvl="1"/>
            <a:r>
              <a:rPr lang="en-US" dirty="0"/>
              <a:t>Upon successful validation, requests from</a:t>
            </a:r>
            <a:br>
              <a:rPr lang="en-US" dirty="0"/>
            </a:br>
            <a:r>
              <a:rPr lang="en-US" dirty="0"/>
              <a:t>user-mode applications can be executed</a:t>
            </a:r>
          </a:p>
          <a:p>
            <a:r>
              <a:rPr lang="en-US" dirty="0"/>
              <a:t>Protects resources within the directory</a:t>
            </a:r>
          </a:p>
        </p:txBody>
      </p:sp>
      <p:pic>
        <p:nvPicPr>
          <p:cNvPr id="1028" name="Picture 4" descr="https://ptgmedia.pearsoncmg.com/images/chap10_9780735682559/elementLinks/10fi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91" y="2948940"/>
            <a:ext cx="58578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AB0A1-EDCA-2947-B5F7-B2089343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65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 of the Local Security Authority (LSA)</a:t>
            </a:r>
          </a:p>
          <a:p>
            <a:pPr lvl="1"/>
            <a:r>
              <a:rPr lang="en-US" dirty="0"/>
              <a:t>Manages local security policy</a:t>
            </a:r>
          </a:p>
          <a:p>
            <a:pPr lvl="1"/>
            <a:r>
              <a:rPr lang="en-US" dirty="0"/>
              <a:t>Provides interactive login process</a:t>
            </a:r>
          </a:p>
          <a:p>
            <a:pPr lvl="1"/>
            <a:r>
              <a:rPr lang="en-US" dirty="0"/>
              <a:t>Generates security ID’s</a:t>
            </a:r>
          </a:p>
          <a:p>
            <a:pPr lvl="1"/>
            <a:r>
              <a:rPr lang="en-US" dirty="0"/>
              <a:t>Manages auditing</a:t>
            </a:r>
          </a:p>
          <a:p>
            <a:r>
              <a:rPr lang="en-US" dirty="0"/>
              <a:t>Authentication mechanisms</a:t>
            </a:r>
          </a:p>
          <a:p>
            <a:pPr lvl="1"/>
            <a:r>
              <a:rPr lang="en-US" dirty="0"/>
              <a:t>NTLM – Lan Manager </a:t>
            </a:r>
            <a:r>
              <a:rPr lang="en-US" dirty="0" err="1"/>
              <a:t>auth</a:t>
            </a:r>
            <a:endParaRPr lang="en-US" dirty="0"/>
          </a:p>
          <a:p>
            <a:pPr lvl="1"/>
            <a:r>
              <a:rPr lang="en-US" dirty="0"/>
              <a:t>Kerberos &amp; KDC – Key </a:t>
            </a:r>
            <a:r>
              <a:rPr lang="en-US" dirty="0" err="1"/>
              <a:t>auth</a:t>
            </a:r>
            <a:endParaRPr lang="en-US" dirty="0"/>
          </a:p>
          <a:p>
            <a:pPr lvl="1"/>
            <a:r>
              <a:rPr lang="en-US" dirty="0"/>
              <a:t>SSL – Secure Socket Layer</a:t>
            </a:r>
          </a:p>
          <a:p>
            <a:pPr lvl="1"/>
            <a:r>
              <a:rPr lang="en-US" dirty="0"/>
              <a:t>Authentication provider</a:t>
            </a:r>
          </a:p>
          <a:p>
            <a:pPr lvl="2"/>
            <a:r>
              <a:rPr lang="en-US" dirty="0"/>
              <a:t>Manages authentication</a:t>
            </a:r>
          </a:p>
        </p:txBody>
      </p:sp>
      <p:pic>
        <p:nvPicPr>
          <p:cNvPr id="3074" name="Picture 2" descr="https://ptgmedia.pearsoncmg.com/images/chap10_9780735682559/elementLinks/10fig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67" y="2233612"/>
            <a:ext cx="58578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D254B-5704-C148-B491-3BFEB30C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64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Login and access control mechanisms</a:t>
            </a:r>
          </a:p>
          <a:p>
            <a:pPr lvl="1"/>
            <a:r>
              <a:rPr lang="en-US" dirty="0"/>
              <a:t>Net logon – Interactive logon via NTLM</a:t>
            </a:r>
          </a:p>
          <a:p>
            <a:pPr lvl="1"/>
            <a:r>
              <a:rPr lang="en-US" dirty="0"/>
              <a:t>LSA Server – Enforce security policies</a:t>
            </a:r>
          </a:p>
          <a:p>
            <a:pPr lvl="2"/>
            <a:r>
              <a:rPr lang="en-US" dirty="0"/>
              <a:t>Kerberos and SSL</a:t>
            </a:r>
          </a:p>
          <a:p>
            <a:pPr lvl="1"/>
            <a:r>
              <a:rPr lang="en-US" dirty="0"/>
              <a:t>SAM – Enforce security policies</a:t>
            </a:r>
          </a:p>
          <a:p>
            <a:pPr lvl="2"/>
            <a:r>
              <a:rPr lang="en-US" dirty="0"/>
              <a:t>NTLM</a:t>
            </a:r>
          </a:p>
          <a:p>
            <a:r>
              <a:rPr lang="en-US" dirty="0"/>
              <a:t>Directory Service component</a:t>
            </a:r>
          </a:p>
          <a:p>
            <a:pPr lvl="1"/>
            <a:r>
              <a:rPr lang="en-US" dirty="0"/>
              <a:t>Provides actual directory services</a:t>
            </a:r>
          </a:p>
          <a:p>
            <a:pPr lvl="1"/>
            <a:r>
              <a:rPr lang="en-US" dirty="0"/>
              <a:t>Allows for authenticated searches</a:t>
            </a:r>
          </a:p>
        </p:txBody>
      </p:sp>
      <p:pic>
        <p:nvPicPr>
          <p:cNvPr id="3074" name="Picture 2" descr="https://ptgmedia.pearsoncmg.com/images/chap10_9780735682559/elementLinks/10fig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67" y="2233612"/>
            <a:ext cx="58578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17DC7-1216-B745-B5F3-1514AC78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8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clients use different protocols</a:t>
            </a:r>
          </a:p>
          <a:p>
            <a:pPr lvl="1"/>
            <a:r>
              <a:rPr lang="en-US" dirty="0"/>
              <a:t>LDAP is primary protocol for AD access</a:t>
            </a:r>
          </a:p>
          <a:p>
            <a:pPr lvl="2"/>
            <a:r>
              <a:rPr lang="en-US" dirty="0"/>
              <a:t>Query and manage directory information</a:t>
            </a:r>
          </a:p>
          <a:p>
            <a:pPr lvl="2"/>
            <a:r>
              <a:rPr lang="en-US" dirty="0"/>
              <a:t>LDAP versions 2/3 typically supported</a:t>
            </a:r>
          </a:p>
          <a:p>
            <a:pPr lvl="2"/>
            <a:r>
              <a:rPr lang="en-US" dirty="0"/>
              <a:t>TCP port 389 standard communication</a:t>
            </a:r>
          </a:p>
          <a:p>
            <a:pPr lvl="2"/>
            <a:r>
              <a:rPr lang="en-US" dirty="0"/>
              <a:t>TCL port 636 SSL communication</a:t>
            </a:r>
          </a:p>
          <a:p>
            <a:pPr lvl="1"/>
            <a:r>
              <a:rPr lang="en-US" dirty="0"/>
              <a:t>REPL for replication</a:t>
            </a:r>
          </a:p>
          <a:p>
            <a:pPr lvl="2"/>
            <a:r>
              <a:rPr lang="en-US" dirty="0"/>
              <a:t>Uses Remote Procedure Calls (RPCs) or SMTP</a:t>
            </a:r>
          </a:p>
          <a:p>
            <a:pPr lvl="2"/>
            <a:r>
              <a:rPr lang="en-US" dirty="0"/>
              <a:t>Each domain controller is responsible for replicating</a:t>
            </a:r>
            <a:br>
              <a:rPr lang="en-US" dirty="0"/>
            </a:br>
            <a:r>
              <a:rPr lang="en-US" dirty="0"/>
              <a:t>changes to other DC’s in a multi-master approach</a:t>
            </a:r>
          </a:p>
          <a:p>
            <a:pPr lvl="2"/>
            <a:r>
              <a:rPr lang="en-US" dirty="0"/>
              <a:t>No primary/backup domain controllers</a:t>
            </a:r>
          </a:p>
        </p:txBody>
      </p:sp>
      <p:pic>
        <p:nvPicPr>
          <p:cNvPr id="6" name="Picture 2" descr="https://ptgmedia.pearsoncmg.com/images/chap10_9780735682559/elementLinks/10fig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65" y="1965960"/>
            <a:ext cx="5097462" cy="41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3B222-DBB1-C446-82C5-A1BF7844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0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5221"/>
          </a:xfrm>
        </p:spPr>
        <p:txBody>
          <a:bodyPr>
            <a:normAutofit/>
          </a:bodyPr>
          <a:lstStyle/>
          <a:p>
            <a:r>
              <a:rPr lang="en-US" dirty="0"/>
              <a:t>“Sometimes you need to visit the extremes to find the things that are valuable.” -unknown</a:t>
            </a:r>
          </a:p>
          <a:p>
            <a:r>
              <a:rPr lang="en-US" dirty="0">
                <a:hlinkClick r:id="rId2"/>
              </a:rPr>
              <a:t>Bank of America thinks there is a 20-50% chance we are living in a simulation.</a:t>
            </a:r>
            <a:endParaRPr lang="en-US" dirty="0"/>
          </a:p>
          <a:p>
            <a:r>
              <a:rPr lang="en-US" dirty="0"/>
              <a:t>Five Levels of Leadership</a:t>
            </a:r>
          </a:p>
          <a:p>
            <a:pPr lvl="1"/>
            <a:r>
              <a:rPr lang="en-US" dirty="0"/>
              <a:t>Level 1 – Highly capable individual – makes productive contributions</a:t>
            </a:r>
          </a:p>
          <a:p>
            <a:pPr lvl="1"/>
            <a:r>
              <a:rPr lang="en-US" dirty="0"/>
              <a:t>Level 2 – Contributing team member – contributes to a group, works well with others</a:t>
            </a:r>
          </a:p>
          <a:p>
            <a:pPr lvl="1"/>
            <a:r>
              <a:rPr lang="en-US" dirty="0"/>
              <a:t>Level 3 – Competent Manager – Organizes people and resources towards a planned goal</a:t>
            </a:r>
          </a:p>
          <a:p>
            <a:pPr lvl="1"/>
            <a:r>
              <a:rPr lang="en-US" dirty="0"/>
              <a:t>Level 4 – Effective Leader – Catalyzes commitment, stimulates group performance</a:t>
            </a:r>
          </a:p>
          <a:p>
            <a:pPr lvl="1"/>
            <a:r>
              <a:rPr lang="en-US" dirty="0"/>
              <a:t>Level 5 – Builds enduring greatness through personal humility and professional will.</a:t>
            </a:r>
          </a:p>
          <a:p>
            <a:r>
              <a:rPr lang="en-US" dirty="0"/>
              <a:t>Attendance</a:t>
            </a:r>
          </a:p>
          <a:p>
            <a:r>
              <a:rPr lang="en-US" dirty="0"/>
              <a:t>Good of the class</a:t>
            </a:r>
          </a:p>
          <a:p>
            <a:pPr lvl="1"/>
            <a:r>
              <a:rPr lang="en-US" dirty="0"/>
              <a:t>No Class on Tuesday August 16, 2025!</a:t>
            </a:r>
          </a:p>
        </p:txBody>
      </p:sp>
      <p:pic>
        <p:nvPicPr>
          <p:cNvPr id="1026" name="Picture 2" descr="http://www.myshires.com/new_Inf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176" y="4544528"/>
            <a:ext cx="2275236" cy="170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90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clients use different protocols</a:t>
            </a:r>
          </a:p>
          <a:p>
            <a:pPr lvl="1"/>
            <a:r>
              <a:rPr lang="en-US" dirty="0"/>
              <a:t>Message Application Programming Interface (MAPI)</a:t>
            </a:r>
          </a:p>
          <a:p>
            <a:pPr lvl="2"/>
            <a:r>
              <a:rPr lang="en-US" dirty="0"/>
              <a:t>Primarily used by messaging clients for address book lookups</a:t>
            </a:r>
          </a:p>
          <a:p>
            <a:pPr lvl="2"/>
            <a:r>
              <a:rPr lang="en-US" dirty="0"/>
              <a:t>RPC’s used to establish connection</a:t>
            </a:r>
          </a:p>
          <a:p>
            <a:pPr lvl="2"/>
            <a:r>
              <a:rPr lang="en-US" dirty="0"/>
              <a:t>TCP/UDP port 135</a:t>
            </a:r>
          </a:p>
          <a:p>
            <a:pPr lvl="2"/>
            <a:r>
              <a:rPr lang="en-US" dirty="0"/>
              <a:t>Replaced with LDAP</a:t>
            </a:r>
          </a:p>
          <a:p>
            <a:pPr lvl="1"/>
            <a:r>
              <a:rPr lang="en-US" dirty="0"/>
              <a:t>Security Accounts Manager (SAM)</a:t>
            </a:r>
          </a:p>
          <a:p>
            <a:pPr lvl="2"/>
            <a:r>
              <a:rPr lang="en-US" dirty="0"/>
              <a:t>Uses RPC calls</a:t>
            </a:r>
          </a:p>
          <a:p>
            <a:pPr lvl="2"/>
            <a:r>
              <a:rPr lang="en-US" dirty="0"/>
              <a:t>Supports legacy NT clients (pre-windows 2000)</a:t>
            </a:r>
          </a:p>
          <a:p>
            <a:pPr lvl="2"/>
            <a:r>
              <a:rPr lang="en-US" dirty="0"/>
              <a:t>Replication to older NT DC’s</a:t>
            </a:r>
          </a:p>
        </p:txBody>
      </p:sp>
      <p:pic>
        <p:nvPicPr>
          <p:cNvPr id="4098" name="Picture 2" descr="https://ptgmedia.pearsoncmg.com/images/chap10_9780735682559/elementLinks/10fig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65" y="1965960"/>
            <a:ext cx="5097462" cy="41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EE14A-24A1-9B4F-8291-7A2AA1AD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60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0202"/>
          </a:xfrm>
        </p:spPr>
        <p:txBody>
          <a:bodyPr>
            <a:normAutofit/>
          </a:bodyPr>
          <a:lstStyle/>
          <a:p>
            <a:r>
              <a:rPr lang="en-US" dirty="0"/>
              <a:t>Directory System Agent (DSA)</a:t>
            </a:r>
          </a:p>
          <a:p>
            <a:pPr lvl="1"/>
            <a:r>
              <a:rPr lang="en-US" dirty="0"/>
              <a:t>Provides interfaces to communicate with</a:t>
            </a:r>
            <a:br>
              <a:rPr lang="en-US" dirty="0"/>
            </a:br>
            <a:r>
              <a:rPr lang="en-US" dirty="0"/>
              <a:t>clients and servers</a:t>
            </a:r>
          </a:p>
          <a:p>
            <a:pPr lvl="1"/>
            <a:r>
              <a:rPr lang="en-US" dirty="0"/>
              <a:t>Directory service component</a:t>
            </a:r>
          </a:p>
          <a:p>
            <a:pPr lvl="1"/>
            <a:r>
              <a:rPr lang="en-US" dirty="0"/>
              <a:t>Assigns unique Globally Unique ID’s (GUID)</a:t>
            </a:r>
          </a:p>
          <a:p>
            <a:pPr lvl="2"/>
            <a:r>
              <a:rPr lang="en-US" dirty="0"/>
              <a:t>GUID’s never change!</a:t>
            </a:r>
          </a:p>
          <a:p>
            <a:pPr lvl="1"/>
            <a:r>
              <a:rPr lang="en-US" dirty="0"/>
              <a:t>Enforces specific formats and types of information</a:t>
            </a:r>
            <a:br>
              <a:rPr lang="en-US" dirty="0"/>
            </a:br>
            <a:r>
              <a:rPr lang="en-US" dirty="0"/>
              <a:t>that can be associated with an object</a:t>
            </a:r>
          </a:p>
          <a:p>
            <a:pPr lvl="2"/>
            <a:r>
              <a:rPr lang="en-US" dirty="0"/>
              <a:t>Schema – set of rules determining what can be stored</a:t>
            </a:r>
          </a:p>
          <a:p>
            <a:pPr lvl="1"/>
            <a:r>
              <a:rPr lang="en-US" dirty="0"/>
              <a:t>Enforces security limitations</a:t>
            </a:r>
          </a:p>
          <a:p>
            <a:pPr lvl="1"/>
            <a:r>
              <a:rPr lang="en-US" dirty="0"/>
              <a:t>Initiates replication</a:t>
            </a:r>
          </a:p>
          <a:p>
            <a:r>
              <a:rPr lang="en-US" dirty="0"/>
              <a:t>Database Layer</a:t>
            </a:r>
          </a:p>
          <a:p>
            <a:pPr lvl="1"/>
            <a:r>
              <a:rPr lang="en-US" dirty="0"/>
              <a:t>Provides API for working with AD data</a:t>
            </a:r>
          </a:p>
          <a:p>
            <a:pPr lvl="1"/>
            <a:r>
              <a:rPr lang="en-US" dirty="0"/>
              <a:t>Resides within directory service component</a:t>
            </a:r>
          </a:p>
        </p:txBody>
      </p:sp>
      <p:pic>
        <p:nvPicPr>
          <p:cNvPr id="4098" name="Picture 2" descr="https://ptgmedia.pearsoncmg.com/images/chap10_9780735682559/elementLinks/10fig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65" y="1965960"/>
            <a:ext cx="5097462" cy="41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7EC09-A9F1-5C4B-88F2-9A19B58E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93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3154"/>
          </a:xfrm>
        </p:spPr>
        <p:txBody>
          <a:bodyPr/>
          <a:lstStyle/>
          <a:p>
            <a:r>
              <a:rPr lang="en-US" dirty="0"/>
              <a:t>DSA protects database from applications</a:t>
            </a:r>
          </a:p>
          <a:p>
            <a:pPr lvl="1"/>
            <a:r>
              <a:rPr lang="en-US" dirty="0"/>
              <a:t>Data is stored in flat files</a:t>
            </a:r>
          </a:p>
          <a:p>
            <a:pPr lvl="1"/>
            <a:r>
              <a:rPr lang="en-US" dirty="0"/>
              <a:t>Database layer represents flat files as objects</a:t>
            </a:r>
            <a:br>
              <a:rPr lang="en-US" dirty="0"/>
            </a:br>
            <a:r>
              <a:rPr lang="en-US" dirty="0"/>
              <a:t>within a hierarchy</a:t>
            </a:r>
          </a:p>
          <a:p>
            <a:r>
              <a:rPr lang="en-US" dirty="0"/>
              <a:t>Extensible Storage Engine (ESE)</a:t>
            </a:r>
          </a:p>
          <a:p>
            <a:pPr lvl="1"/>
            <a:r>
              <a:rPr lang="en-US" dirty="0"/>
              <a:t>Used by AD to read and write information</a:t>
            </a:r>
          </a:p>
          <a:p>
            <a:pPr lvl="1"/>
            <a:r>
              <a:rPr lang="en-US" dirty="0"/>
              <a:t>Indexed storage for faster access</a:t>
            </a:r>
          </a:p>
          <a:p>
            <a:pPr lvl="1"/>
            <a:r>
              <a:rPr lang="en-US" dirty="0"/>
              <a:t>Sequential storage for specific locations</a:t>
            </a:r>
          </a:p>
          <a:p>
            <a:pPr lvl="1"/>
            <a:r>
              <a:rPr lang="en-US" dirty="0"/>
              <a:t>Transactional processing</a:t>
            </a:r>
          </a:p>
          <a:p>
            <a:pPr lvl="2"/>
            <a:r>
              <a:rPr lang="en-US" dirty="0"/>
              <a:t>Discrete operations</a:t>
            </a:r>
          </a:p>
          <a:p>
            <a:pPr lvl="2"/>
            <a:r>
              <a:rPr lang="en-US" dirty="0"/>
              <a:t>Provides for roll-back</a:t>
            </a:r>
          </a:p>
          <a:p>
            <a:pPr lvl="1"/>
            <a:r>
              <a:rPr lang="en-US" dirty="0"/>
              <a:t>Provides for garbage collection and </a:t>
            </a:r>
            <a:br>
              <a:rPr lang="en-US" dirty="0"/>
            </a:br>
            <a:r>
              <a:rPr lang="en-US" dirty="0"/>
              <a:t>database defragmentation</a:t>
            </a:r>
          </a:p>
        </p:txBody>
      </p:sp>
      <p:pic>
        <p:nvPicPr>
          <p:cNvPr id="4098" name="Picture 2" descr="https://ptgmedia.pearsoncmg.com/images/chap10_9780735682559/elementLinks/10fig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65" y="1965960"/>
            <a:ext cx="5097462" cy="41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50120-9C53-5745-B1A3-4A1BE9D9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58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3154"/>
          </a:xfrm>
        </p:spPr>
        <p:txBody>
          <a:bodyPr/>
          <a:lstStyle/>
          <a:p>
            <a:r>
              <a:rPr lang="en-US" dirty="0"/>
              <a:t>Data Store</a:t>
            </a:r>
          </a:p>
          <a:p>
            <a:pPr lvl="1"/>
            <a:r>
              <a:rPr lang="en-US" dirty="0"/>
              <a:t>Physical storage of data</a:t>
            </a:r>
          </a:p>
          <a:p>
            <a:pPr lvl="1"/>
            <a:r>
              <a:rPr lang="en-US" dirty="0"/>
              <a:t>Primary data file – Database file that holds the</a:t>
            </a:r>
            <a:br>
              <a:rPr lang="en-US" dirty="0"/>
            </a:br>
            <a:r>
              <a:rPr lang="en-US" dirty="0"/>
              <a:t>contents of the AD data store</a:t>
            </a:r>
          </a:p>
          <a:p>
            <a:pPr lvl="1"/>
            <a:r>
              <a:rPr lang="en-US" dirty="0"/>
              <a:t>Checkpoint File – Tracks the point up to which</a:t>
            </a:r>
            <a:br>
              <a:rPr lang="en-US" dirty="0"/>
            </a:br>
            <a:r>
              <a:rPr lang="en-US" dirty="0"/>
              <a:t>the transactions have been committed</a:t>
            </a:r>
          </a:p>
          <a:p>
            <a:pPr lvl="1"/>
            <a:r>
              <a:rPr lang="en-US" dirty="0"/>
              <a:t>Temp data</a:t>
            </a:r>
          </a:p>
          <a:p>
            <a:pPr lvl="1"/>
            <a:r>
              <a:rPr lang="en-US" dirty="0"/>
              <a:t>Primary log file – Contains a record of all changes</a:t>
            </a:r>
            <a:br>
              <a:rPr lang="en-US" dirty="0"/>
            </a:br>
            <a:r>
              <a:rPr lang="en-US" dirty="0"/>
              <a:t>that have yet to be committed to the DB</a:t>
            </a:r>
          </a:p>
          <a:p>
            <a:pPr lvl="1"/>
            <a:r>
              <a:rPr lang="en-US" dirty="0"/>
              <a:t>Secondary log files – Additional log files that</a:t>
            </a:r>
            <a:br>
              <a:rPr lang="en-US" dirty="0"/>
            </a:br>
            <a:r>
              <a:rPr lang="en-US" dirty="0"/>
              <a:t>are used as needed</a:t>
            </a:r>
          </a:p>
          <a:p>
            <a:pPr lvl="1"/>
            <a:r>
              <a:rPr lang="en-US" dirty="0"/>
              <a:t>Reserve log files – Additional files that are used</a:t>
            </a:r>
            <a:br>
              <a:rPr lang="en-US" dirty="0"/>
            </a:br>
            <a:r>
              <a:rPr lang="en-US" dirty="0"/>
              <a:t>to reserve space if the primary log file is full</a:t>
            </a:r>
          </a:p>
        </p:txBody>
      </p:sp>
      <p:pic>
        <p:nvPicPr>
          <p:cNvPr id="6146" name="Picture 2" descr="https://ptgmedia.pearsoncmg.com/images/chap10_9780735682559/elementLinks/10fig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57" y="2221991"/>
            <a:ext cx="5570473" cy="37227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04855-E399-A549-99BE-204E5198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37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3154"/>
          </a:xfrm>
        </p:spPr>
        <p:txBody>
          <a:bodyPr/>
          <a:lstStyle/>
          <a:p>
            <a:r>
              <a:rPr lang="en-US" dirty="0"/>
              <a:t>Primary Data file</a:t>
            </a:r>
          </a:p>
          <a:p>
            <a:pPr lvl="1"/>
            <a:r>
              <a:rPr lang="en-US" dirty="0"/>
              <a:t>AD Data Table – Contains a record for each </a:t>
            </a:r>
            <a:br>
              <a:rPr lang="en-US" dirty="0"/>
            </a:br>
            <a:r>
              <a:rPr lang="en-US" dirty="0"/>
              <a:t>object in the data store, such as containers,</a:t>
            </a:r>
            <a:br>
              <a:rPr lang="en-US" dirty="0"/>
            </a:br>
            <a:r>
              <a:rPr lang="en-US" dirty="0"/>
              <a:t>objects, or any other data stored in AD</a:t>
            </a:r>
          </a:p>
          <a:p>
            <a:pPr lvl="1"/>
            <a:r>
              <a:rPr lang="en-US" dirty="0"/>
              <a:t>AD Link Table – Used to represent linked</a:t>
            </a:r>
            <a:br>
              <a:rPr lang="en-US" dirty="0"/>
            </a:br>
            <a:r>
              <a:rPr lang="en-US" dirty="0"/>
              <a:t>attributes that refer to other objects in AD</a:t>
            </a:r>
          </a:p>
          <a:p>
            <a:pPr lvl="2"/>
            <a:r>
              <a:rPr lang="en-US" dirty="0"/>
              <a:t>Containers that contain objects use links to point</a:t>
            </a:r>
            <a:br>
              <a:rPr lang="en-US" dirty="0"/>
            </a:br>
            <a:r>
              <a:rPr lang="en-US" dirty="0"/>
              <a:t>to the objects within the container</a:t>
            </a:r>
          </a:p>
          <a:p>
            <a:pPr lvl="1"/>
            <a:r>
              <a:rPr lang="en-US" dirty="0"/>
              <a:t>AD Security Descriptor Table – Contains</a:t>
            </a:r>
            <a:br>
              <a:rPr lang="en-US" dirty="0"/>
            </a:br>
            <a:r>
              <a:rPr lang="en-US" dirty="0"/>
              <a:t>inherited security descriptors for each object.</a:t>
            </a:r>
            <a:br>
              <a:rPr lang="en-US" dirty="0"/>
            </a:br>
            <a:r>
              <a:rPr lang="en-US" dirty="0"/>
              <a:t>Prevents duplication of attributes by linking</a:t>
            </a:r>
            <a:br>
              <a:rPr lang="en-US" dirty="0"/>
            </a:br>
            <a:r>
              <a:rPr lang="en-US" dirty="0"/>
              <a:t>inherited security descriptors, increasing</a:t>
            </a:r>
            <a:br>
              <a:rPr lang="en-US" dirty="0"/>
            </a:br>
            <a:r>
              <a:rPr lang="en-US" dirty="0"/>
              <a:t>efficiency in the authentication and control</a:t>
            </a:r>
            <a:br>
              <a:rPr lang="en-US" dirty="0"/>
            </a:br>
            <a:r>
              <a:rPr lang="en-US" dirty="0"/>
              <a:t>mechanisms.</a:t>
            </a:r>
          </a:p>
        </p:txBody>
      </p:sp>
      <p:pic>
        <p:nvPicPr>
          <p:cNvPr id="6146" name="Picture 2" descr="https://ptgmedia.pearsoncmg.com/images/chap10_9780735682559/elementLinks/10fig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57" y="2221991"/>
            <a:ext cx="5570473" cy="37227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B7B07-EEED-8D47-A702-C6304B30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48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Logical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defined as resources or security principals</a:t>
            </a:r>
          </a:p>
          <a:p>
            <a:pPr lvl="1"/>
            <a:r>
              <a:rPr lang="en-US" dirty="0"/>
              <a:t>Resources include printers, rooms, devices</a:t>
            </a:r>
          </a:p>
          <a:p>
            <a:pPr lvl="1"/>
            <a:r>
              <a:rPr lang="en-US" dirty="0"/>
              <a:t>Security principals describe accounts</a:t>
            </a:r>
          </a:p>
          <a:p>
            <a:pPr lvl="2"/>
            <a:r>
              <a:rPr lang="en-US" dirty="0"/>
              <a:t>User or computer accounts and groups</a:t>
            </a:r>
          </a:p>
          <a:p>
            <a:pPr lvl="2"/>
            <a:r>
              <a:rPr lang="en-US" dirty="0"/>
              <a:t>Given unique Security ID’s (SID’s)</a:t>
            </a:r>
          </a:p>
          <a:p>
            <a:r>
              <a:rPr lang="en-US" dirty="0"/>
              <a:t>Framework provides for different levels</a:t>
            </a:r>
          </a:p>
          <a:p>
            <a:pPr lvl="1"/>
            <a:r>
              <a:rPr lang="en-US" dirty="0"/>
              <a:t>Forests, Trees, Domains</a:t>
            </a:r>
          </a:p>
          <a:p>
            <a:pPr lvl="2"/>
            <a:r>
              <a:rPr lang="en-US" dirty="0"/>
              <a:t>A Domain is a group of objects in the same AD database</a:t>
            </a:r>
          </a:p>
          <a:p>
            <a:pPr lvl="2"/>
            <a:r>
              <a:rPr lang="en-US" dirty="0"/>
              <a:t>Trees are collections of domains in a contiguous namespace</a:t>
            </a:r>
          </a:p>
          <a:p>
            <a:pPr lvl="2"/>
            <a:r>
              <a:rPr lang="en-US" dirty="0"/>
              <a:t>Forests are collection of trees that share a common configuration</a:t>
            </a:r>
          </a:p>
          <a:p>
            <a:pPr lvl="3"/>
            <a:r>
              <a:rPr lang="en-US" dirty="0"/>
              <a:t>Schema, catalog, structure,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3074" name="Picture 2" descr="http://www.mcmcse.com/microsoft/guides/images/a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628901"/>
            <a:ext cx="5022850" cy="33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75840-F63C-EF44-B809-F7CE640E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04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Logical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Trusts</a:t>
            </a:r>
          </a:p>
          <a:p>
            <a:pPr lvl="1"/>
            <a:r>
              <a:rPr lang="en-US" dirty="0"/>
              <a:t>Join parent and child domains</a:t>
            </a:r>
          </a:p>
          <a:p>
            <a:pPr lvl="1"/>
            <a:r>
              <a:rPr lang="en-US" dirty="0"/>
              <a:t>Join roots of domain trees</a:t>
            </a:r>
          </a:p>
          <a:p>
            <a:pPr lvl="1"/>
            <a:r>
              <a:rPr lang="en-US" dirty="0"/>
              <a:t>Transitive</a:t>
            </a:r>
          </a:p>
          <a:p>
            <a:pPr lvl="2"/>
            <a:r>
              <a:rPr lang="en-US" dirty="0"/>
              <a:t>A </a:t>
            </a:r>
            <a:r>
              <a:rPr lang="en-US" dirty="0">
                <a:sym typeface="Wingdings" panose="05000000000000000000" pitchFamily="2" charset="2"/>
              </a:rPr>
              <a:t>trusts B, B trusts C, therefore A trusts C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Trusting Domain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Establishes a trust.  Allows access by user from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trusted domain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Trusted Domain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 domain that trusts another.  Users from trusted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domains have access to trusting domains.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Explicit Trust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One way trust between two domains only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Not transitive</a:t>
            </a:r>
            <a:endParaRPr lang="en-US" dirty="0"/>
          </a:p>
        </p:txBody>
      </p:sp>
      <p:pic>
        <p:nvPicPr>
          <p:cNvPr id="1026" name="Picture 2" descr="http://www.itgeared.com/images/content/101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87" y="2790825"/>
            <a:ext cx="5424513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DECBA-F640-F34E-BB43-EC0A22FC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56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Logical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Admins</a:t>
            </a:r>
          </a:p>
          <a:p>
            <a:pPr lvl="1"/>
            <a:r>
              <a:rPr lang="en-US" dirty="0"/>
              <a:t>Enterprise admins</a:t>
            </a:r>
          </a:p>
          <a:p>
            <a:pPr lvl="2"/>
            <a:r>
              <a:rPr lang="en-US" dirty="0"/>
              <a:t>Designated accounts for accessing enterprise functions</a:t>
            </a:r>
          </a:p>
          <a:p>
            <a:pPr lvl="2"/>
            <a:r>
              <a:rPr lang="en-US" dirty="0"/>
              <a:t>Can manage and grant access to the resources in any </a:t>
            </a:r>
            <a:br>
              <a:rPr lang="en-US" dirty="0"/>
            </a:br>
            <a:r>
              <a:rPr lang="en-US" dirty="0"/>
              <a:t>domain in the AD forest</a:t>
            </a:r>
          </a:p>
          <a:p>
            <a:pPr lvl="1"/>
            <a:r>
              <a:rPr lang="en-US" dirty="0"/>
              <a:t>Domain admins</a:t>
            </a:r>
          </a:p>
          <a:p>
            <a:pPr lvl="2"/>
            <a:r>
              <a:rPr lang="en-US" dirty="0"/>
              <a:t>Administrators of a particular domain</a:t>
            </a:r>
          </a:p>
          <a:p>
            <a:pPr lvl="2"/>
            <a:r>
              <a:rPr lang="en-US" dirty="0"/>
              <a:t>May have trusting permissions on parent domains</a:t>
            </a:r>
          </a:p>
          <a:p>
            <a:endParaRPr lang="en-US" dirty="0"/>
          </a:p>
        </p:txBody>
      </p:sp>
      <p:pic>
        <p:nvPicPr>
          <p:cNvPr id="1026" name="Picture 2" descr="http://www.itgeared.com/images/content/101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87" y="2790825"/>
            <a:ext cx="5424513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65981-9001-264B-80D4-879D6D11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45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Logical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Namespaces and partitions</a:t>
            </a:r>
          </a:p>
          <a:p>
            <a:r>
              <a:rPr lang="en-US" dirty="0"/>
              <a:t>Top Level structure</a:t>
            </a:r>
          </a:p>
          <a:p>
            <a:pPr lvl="1"/>
            <a:r>
              <a:rPr lang="en-US" dirty="0"/>
              <a:t>Multiple OU’s</a:t>
            </a:r>
          </a:p>
          <a:p>
            <a:pPr lvl="1"/>
            <a:r>
              <a:rPr lang="en-US" dirty="0" err="1"/>
              <a:t>BuiltIn</a:t>
            </a:r>
            <a:endParaRPr lang="en-US" dirty="0"/>
          </a:p>
          <a:p>
            <a:pPr lvl="1"/>
            <a:r>
              <a:rPr lang="en-US" dirty="0"/>
              <a:t>Computers</a:t>
            </a:r>
          </a:p>
          <a:p>
            <a:pPr lvl="1"/>
            <a:r>
              <a:rPr lang="en-US" dirty="0" err="1"/>
              <a:t>LostAndFound</a:t>
            </a:r>
            <a:endParaRPr lang="en-US" dirty="0"/>
          </a:p>
          <a:p>
            <a:pPr lvl="1"/>
            <a:r>
              <a:rPr lang="en-US" dirty="0"/>
              <a:t>Managed Service Account</a:t>
            </a:r>
          </a:p>
          <a:p>
            <a:pPr lvl="1"/>
            <a:r>
              <a:rPr lang="en-US" dirty="0"/>
              <a:t>Program Data</a:t>
            </a:r>
          </a:p>
          <a:p>
            <a:pPr lvl="1"/>
            <a:r>
              <a:rPr lang="en-US" dirty="0"/>
              <a:t>System</a:t>
            </a:r>
          </a:p>
          <a:p>
            <a:pPr lvl="1"/>
            <a:r>
              <a:rPr lang="en-US" dirty="0"/>
              <a:t>Additional User-Created OU’s</a:t>
            </a:r>
          </a:p>
        </p:txBody>
      </p:sp>
      <p:pic>
        <p:nvPicPr>
          <p:cNvPr id="9220" name="Picture 4" descr="https://uf8jrw.dm1.livefilestore.com/y1p58r__shHBOrEYJ59a0hcDSm19ZxQZaihb7gRnmxTmtzUfHhO34DtlhbQDH4S30wnbDHDibE-pBTspItRn2Gh8zf2lPtWMSDq/08%20-%20ADUC%20still%20shows%20VAN-EX3.jpg?psi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55" y="1845733"/>
            <a:ext cx="6076795" cy="43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CD20C-374A-F440-9B6E-D42319CD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36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Users, Groups, Computers, Resources</a:t>
            </a:r>
            <a:br>
              <a:rPr lang="en-US" dirty="0"/>
            </a:br>
            <a:r>
              <a:rPr lang="en-US" dirty="0"/>
              <a:t>separated into groupings</a:t>
            </a:r>
          </a:p>
          <a:p>
            <a:pPr lvl="1"/>
            <a:r>
              <a:rPr lang="en-US" dirty="0"/>
              <a:t>Groupings are called Organizational</a:t>
            </a:r>
            <a:br>
              <a:rPr lang="en-US" dirty="0"/>
            </a:br>
            <a:r>
              <a:rPr lang="en-US" dirty="0"/>
              <a:t>Units (OU’s)</a:t>
            </a:r>
          </a:p>
          <a:p>
            <a:r>
              <a:rPr lang="en-US" dirty="0"/>
              <a:t>OU’s can be broken into sub-groups</a:t>
            </a:r>
          </a:p>
          <a:p>
            <a:pPr lvl="1"/>
            <a:r>
              <a:rPr lang="en-US" dirty="0"/>
              <a:t>Hierarchical Structure</a:t>
            </a:r>
          </a:p>
          <a:p>
            <a:r>
              <a:rPr lang="en-US" dirty="0"/>
              <a:t>Individual items have properties that</a:t>
            </a:r>
            <a:br>
              <a:rPr lang="en-US" dirty="0"/>
            </a:br>
            <a:r>
              <a:rPr lang="en-US" dirty="0"/>
              <a:t>describe the items</a:t>
            </a:r>
          </a:p>
          <a:p>
            <a:pPr lvl="1"/>
            <a:r>
              <a:rPr lang="en-US" dirty="0"/>
              <a:t>Name, Address, Phone Number,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5" name="Picture 2" descr="https://www.puryear-it.com/wp-content/uploads/2012/07/ADUC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29" y="1845734"/>
            <a:ext cx="5959776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7E0B4-4AF2-704E-A5AA-D3715E75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6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Documentation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2043"/>
          </a:xfrm>
        </p:spPr>
        <p:txBody>
          <a:bodyPr>
            <a:normAutofit/>
          </a:bodyPr>
          <a:lstStyle/>
          <a:p>
            <a:r>
              <a:rPr lang="en-US" dirty="0"/>
              <a:t>Documentation expectations examples:</a:t>
            </a:r>
          </a:p>
          <a:p>
            <a:pPr lvl="1"/>
            <a:r>
              <a:rPr lang="en-US" dirty="0"/>
              <a:t>Edit the network configuration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sysconfig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/network-scripts/ifcfg-bond0</a:t>
            </a:r>
          </a:p>
          <a:p>
            <a:pPr lvl="2"/>
            <a:r>
              <a:rPr lang="en-US" dirty="0"/>
              <a:t>Updated the following information in the network configuration file: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IPADDR=147.64.243.115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HOSTMASK=255.255.254.0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DNS1=147.64.242.100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DNS2=147.64.242.101</a:t>
            </a:r>
          </a:p>
          <a:p>
            <a:pPr lvl="1"/>
            <a:r>
              <a:rPr lang="en-US" dirty="0"/>
              <a:t>Restarted the network services to apply configuration changes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network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Added entry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file for persistent mount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147.64.243.115:/data 	/data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bg,rw,sync,hard,intr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0 0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Updated and rebooted the system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 update; reboot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Any additional descriptions or pictures that may be helpful!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8AEE7-0DBC-3E4D-AC84-9814D9F7B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737" y="4460488"/>
            <a:ext cx="2299939" cy="1717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72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4322445" cy="4023360"/>
          </a:xfrm>
        </p:spPr>
        <p:txBody>
          <a:bodyPr/>
          <a:lstStyle/>
          <a:p>
            <a:r>
              <a:rPr lang="en-US" dirty="0"/>
              <a:t>An item’s location within AD does NOT designate access permissions!</a:t>
            </a:r>
          </a:p>
          <a:p>
            <a:r>
              <a:rPr lang="en-US" dirty="0"/>
              <a:t>Separate task required to assign a member of an OU to a group</a:t>
            </a:r>
          </a:p>
          <a:p>
            <a:r>
              <a:rPr lang="en-US" dirty="0"/>
              <a:t>Automated tasks often used to create access groups based on OU membership</a:t>
            </a:r>
          </a:p>
          <a:p>
            <a:pPr lvl="1"/>
            <a:r>
              <a:rPr lang="en-US" dirty="0"/>
              <a:t>Shadow Groups</a:t>
            </a:r>
          </a:p>
          <a:p>
            <a:r>
              <a:rPr lang="en-US" dirty="0"/>
              <a:t>Often divided by location, business function, service department, etc.</a:t>
            </a:r>
          </a:p>
          <a:p>
            <a:endParaRPr lang="en-US" dirty="0"/>
          </a:p>
        </p:txBody>
      </p:sp>
      <p:pic>
        <p:nvPicPr>
          <p:cNvPr id="6" name="Picture 2" descr="https://blogs.edgehill.ac.uk/infs/files/2012/05/adu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45734"/>
            <a:ext cx="5878830" cy="437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82660-F77A-0541-9113-D54D7F6D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information about an item is stored</a:t>
            </a:r>
          </a:p>
          <a:p>
            <a:pPr lvl="1"/>
            <a:r>
              <a:rPr lang="en-US" dirty="0"/>
              <a:t>First Name</a:t>
            </a:r>
          </a:p>
          <a:p>
            <a:pPr lvl="1"/>
            <a:r>
              <a:rPr lang="en-US" dirty="0"/>
              <a:t>Last Name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Work Phone</a:t>
            </a:r>
          </a:p>
          <a:p>
            <a:pPr lvl="1"/>
            <a:r>
              <a:rPr lang="en-US" dirty="0"/>
              <a:t>Home Phone</a:t>
            </a:r>
          </a:p>
          <a:p>
            <a:pPr lvl="1"/>
            <a:r>
              <a:rPr lang="en-US" dirty="0"/>
              <a:t>E-Mail address</a:t>
            </a:r>
          </a:p>
          <a:p>
            <a:pPr lvl="1"/>
            <a:r>
              <a:rPr lang="en-US" dirty="0"/>
              <a:t>Much more!</a:t>
            </a:r>
          </a:p>
          <a:p>
            <a:endParaRPr lang="en-US" dirty="0"/>
          </a:p>
        </p:txBody>
      </p:sp>
      <p:pic>
        <p:nvPicPr>
          <p:cNvPr id="10242" name="Picture 2" descr="http://www.frickelsoft.net/blog/pictures/aduc_use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755" y="1781390"/>
            <a:ext cx="39719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546A1-712A-CD4F-9538-60BD2AAE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10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5580"/>
          </a:xfrm>
        </p:spPr>
        <p:txBody>
          <a:bodyPr>
            <a:normAutofit/>
          </a:bodyPr>
          <a:lstStyle/>
          <a:p>
            <a:r>
              <a:rPr lang="en-US" sz="2400" dirty="0"/>
              <a:t>AD Information is stored on a Domain Controller</a:t>
            </a:r>
          </a:p>
          <a:p>
            <a:pPr lvl="1"/>
            <a:r>
              <a:rPr lang="en-US" sz="2000" dirty="0"/>
              <a:t>Originally primary and backup domain controllers (PDC and BDC)</a:t>
            </a:r>
          </a:p>
          <a:p>
            <a:pPr lvl="2"/>
            <a:r>
              <a:rPr lang="en-US" sz="1600" dirty="0"/>
              <a:t>Changes made on primary domain controllers</a:t>
            </a:r>
          </a:p>
          <a:p>
            <a:pPr lvl="2"/>
            <a:r>
              <a:rPr lang="en-US" sz="1600" dirty="0"/>
              <a:t>Backup domain controllers are read only</a:t>
            </a:r>
          </a:p>
          <a:p>
            <a:pPr lvl="2"/>
            <a:r>
              <a:rPr lang="en-US" sz="1600" dirty="0"/>
              <a:t>Backup domain controllers can be promoted if primary fails</a:t>
            </a:r>
          </a:p>
          <a:p>
            <a:pPr lvl="1"/>
            <a:r>
              <a:rPr lang="en-US" sz="2000" dirty="0"/>
              <a:t>PDC/BDC obsoleted by AD services in Windows 2000</a:t>
            </a:r>
          </a:p>
          <a:p>
            <a:pPr lvl="2"/>
            <a:r>
              <a:rPr lang="en-US" sz="1600" dirty="0"/>
              <a:t>All domain controllers considered equal</a:t>
            </a:r>
          </a:p>
          <a:p>
            <a:pPr lvl="2"/>
            <a:r>
              <a:rPr lang="en-US" sz="1600" dirty="0"/>
              <a:t>No more read only domains!</a:t>
            </a:r>
          </a:p>
          <a:p>
            <a:pPr lvl="1"/>
            <a:r>
              <a:rPr lang="en-US" sz="2000" dirty="0"/>
              <a:t>Read-Only domains return in Windows 2008</a:t>
            </a:r>
          </a:p>
          <a:p>
            <a:pPr lvl="1"/>
            <a:r>
              <a:rPr lang="en-US" sz="2000" dirty="0"/>
              <a:t>Samba can replicate NT4 domains, including PDC</a:t>
            </a:r>
          </a:p>
          <a:p>
            <a:pPr lvl="2"/>
            <a:r>
              <a:rPr lang="en-US" sz="1600" dirty="0"/>
              <a:t>Samba 4 can replicate LDAP AD domains!</a:t>
            </a:r>
          </a:p>
          <a:p>
            <a:pPr lvl="1"/>
            <a:r>
              <a:rPr lang="en-US" sz="2000" dirty="0"/>
              <a:t>Non-domain controller servers are called</a:t>
            </a:r>
            <a:br>
              <a:rPr lang="en-US" sz="2000" dirty="0"/>
            </a:br>
            <a:r>
              <a:rPr lang="en-US" sz="2000" dirty="0"/>
              <a:t>Member Servers</a:t>
            </a:r>
          </a:p>
        </p:txBody>
      </p:sp>
      <p:pic>
        <p:nvPicPr>
          <p:cNvPr id="11266" name="Picture 2" descr="enter image description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30" y="3745872"/>
            <a:ext cx="4400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145BF-D6F0-8C44-85AE-56C3DC1C6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1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214744" cy="4023360"/>
          </a:xfrm>
        </p:spPr>
        <p:txBody>
          <a:bodyPr/>
          <a:lstStyle/>
          <a:p>
            <a:r>
              <a:rPr lang="en-US" dirty="0"/>
              <a:t>External Connections</a:t>
            </a:r>
          </a:p>
          <a:p>
            <a:pPr lvl="1"/>
            <a:r>
              <a:rPr lang="en-US" dirty="0"/>
              <a:t>Specific servers are put into a Demilitarized zone accepting requests</a:t>
            </a:r>
          </a:p>
          <a:p>
            <a:pPr lvl="1"/>
            <a:r>
              <a:rPr lang="en-US" dirty="0"/>
              <a:t>These specific DMZ machines are allowed access into the internal network</a:t>
            </a:r>
          </a:p>
          <a:p>
            <a:pPr lvl="1"/>
            <a:r>
              <a:rPr lang="en-US" dirty="0"/>
              <a:t>DMZ network only allows specific traffic in and out</a:t>
            </a:r>
          </a:p>
          <a:p>
            <a:pPr lvl="1"/>
            <a:r>
              <a:rPr lang="en-US" dirty="0"/>
              <a:t>Many DMZ servers are a type of proxy server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s://www.onelogin.com/assets/img/resources/whitepapers/inline/mfig3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1" y="2671482"/>
            <a:ext cx="6389670" cy="344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FF075-B42C-134B-BE90-0886B500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0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Interoperability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532119" cy="4413552"/>
          </a:xfrm>
        </p:spPr>
        <p:txBody>
          <a:bodyPr/>
          <a:lstStyle/>
          <a:p>
            <a:r>
              <a:rPr lang="en-US" dirty="0"/>
              <a:t>Specific tools are available to allow various operating systems to connect to Active Directory</a:t>
            </a:r>
          </a:p>
          <a:p>
            <a:pPr lvl="1"/>
            <a:r>
              <a:rPr lang="en-US" dirty="0" err="1"/>
              <a:t>Centrify</a:t>
            </a:r>
            <a:r>
              <a:rPr lang="en-US" dirty="0"/>
              <a:t> allows Linux hosts to authenticate against Active Directory</a:t>
            </a:r>
          </a:p>
          <a:p>
            <a:pPr lvl="2"/>
            <a:r>
              <a:rPr lang="en-US" dirty="0" err="1"/>
              <a:t>Centrify</a:t>
            </a:r>
            <a:r>
              <a:rPr lang="en-US" dirty="0"/>
              <a:t> also allows for finer-grained security access definitions specific to UNIX/Linux environments</a:t>
            </a:r>
          </a:p>
          <a:p>
            <a:pPr lvl="1"/>
            <a:r>
              <a:rPr lang="en-US" dirty="0"/>
              <a:t>Many Linux variants have built-in Active Directory client authentication connection services</a:t>
            </a:r>
          </a:p>
          <a:p>
            <a:r>
              <a:rPr lang="en-US" dirty="0"/>
              <a:t>Samba provides file and print service interaction between UNIX/Linux hosts and Windows</a:t>
            </a:r>
          </a:p>
          <a:p>
            <a:pPr lvl="1"/>
            <a:r>
              <a:rPr lang="en-US" dirty="0"/>
              <a:t>Samba can also replicate PDC/BDC functionality</a:t>
            </a:r>
          </a:p>
          <a:p>
            <a:pPr lvl="1"/>
            <a:r>
              <a:rPr lang="en-US" dirty="0"/>
              <a:t>CIFS/NFS main Samba filesystem functionality</a:t>
            </a:r>
          </a:p>
        </p:txBody>
      </p:sp>
      <p:pic>
        <p:nvPicPr>
          <p:cNvPr id="10242" name="Picture 2" descr="https://www.getdigital.eu/web/getdigital/gfx/products/__generated__resized/380x380/4626tasten_sticker_tux_far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681" y="2512545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2C1DA-A7D0-294C-8C3D-6B26DF9C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14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suite of applications that helps UNIX based systems interoperate with Windows-based operating systems.</a:t>
            </a:r>
          </a:p>
          <a:p>
            <a:r>
              <a:rPr lang="en-US" dirty="0"/>
              <a:t>An open source implementation of the SMB/CIFS protocol suite</a:t>
            </a:r>
          </a:p>
          <a:p>
            <a:r>
              <a:rPr lang="en-US" dirty="0"/>
              <a:t>Provides printer and file sharing services to Windows (and other) clients</a:t>
            </a:r>
          </a:p>
          <a:p>
            <a:r>
              <a:rPr lang="en-US" dirty="0"/>
              <a:t>Samba can be used with LDAP for centralized login management</a:t>
            </a:r>
          </a:p>
          <a:p>
            <a:r>
              <a:rPr lang="en-US" dirty="0"/>
              <a:t>Samba uses multiple services (daemons)</a:t>
            </a:r>
          </a:p>
          <a:p>
            <a:pPr lvl="1"/>
            <a:r>
              <a:rPr lang="en-US" dirty="0" err="1"/>
              <a:t>smbd</a:t>
            </a:r>
            <a:r>
              <a:rPr lang="en-US" dirty="0"/>
              <a:t>: file sharing and printer services</a:t>
            </a:r>
          </a:p>
          <a:p>
            <a:pPr lvl="1"/>
            <a:r>
              <a:rPr lang="en-US" dirty="0" err="1"/>
              <a:t>nmbd</a:t>
            </a:r>
            <a:r>
              <a:rPr lang="en-US" dirty="0"/>
              <a:t>: handles NetBIOS name service requests (WINS)</a:t>
            </a:r>
          </a:p>
          <a:p>
            <a:pPr lvl="1"/>
            <a:r>
              <a:rPr lang="en-US" dirty="0" err="1"/>
              <a:t>winbindd</a:t>
            </a:r>
            <a:r>
              <a:rPr lang="en-US" dirty="0"/>
              <a:t>: used to query native Windows servers via MS RPC calls, PAM, and NSS</a:t>
            </a:r>
          </a:p>
        </p:txBody>
      </p:sp>
      <p:pic>
        <p:nvPicPr>
          <p:cNvPr id="2050" name="Picture 2" descr="Image result for sam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386" y="4165109"/>
            <a:ext cx="3045920" cy="20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60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90488"/>
          </a:xfrm>
        </p:spPr>
        <p:txBody>
          <a:bodyPr>
            <a:normAutofit/>
          </a:bodyPr>
          <a:lstStyle/>
          <a:p>
            <a:r>
              <a:rPr lang="en-US" dirty="0"/>
              <a:t>IP Address: 147.64.243.1## (01-25)</a:t>
            </a:r>
          </a:p>
          <a:p>
            <a:r>
              <a:rPr lang="en-US" dirty="0"/>
              <a:t>Hostname: cmac3990-1##.cs.edinboro.edu (01-25)</a:t>
            </a:r>
          </a:p>
          <a:p>
            <a:r>
              <a:rPr lang="en-US" dirty="0"/>
              <a:t>Alias: 41##.megastuff.biz (01-25)</a:t>
            </a:r>
          </a:p>
          <a:p>
            <a:r>
              <a:rPr lang="en-US" dirty="0"/>
              <a:t>Assignment 3 due September 12</a:t>
            </a:r>
            <a:r>
              <a:rPr lang="en-US" baseline="30000" dirty="0"/>
              <a:t>th</a:t>
            </a:r>
            <a:r>
              <a:rPr lang="en-US" dirty="0"/>
              <a:t> 2025</a:t>
            </a:r>
          </a:p>
          <a:p>
            <a:pPr lvl="1"/>
            <a:r>
              <a:rPr lang="en-US" dirty="0"/>
              <a:t>DNS server and zone configurations</a:t>
            </a:r>
          </a:p>
          <a:p>
            <a:r>
              <a:rPr lang="en-US" dirty="0"/>
              <a:t>Assignment 4 tasks covers Network Bonding and </a:t>
            </a:r>
            <a:br>
              <a:rPr lang="en-US" dirty="0"/>
            </a:br>
            <a:r>
              <a:rPr lang="en-US" dirty="0"/>
              <a:t>LDAP server configurations</a:t>
            </a:r>
          </a:p>
          <a:p>
            <a:pPr lvl="1"/>
            <a:r>
              <a:rPr lang="en-US" dirty="0"/>
              <a:t>Uses commands discussed during class</a:t>
            </a:r>
          </a:p>
          <a:p>
            <a:pPr lvl="2"/>
            <a:r>
              <a:rPr lang="en-US" dirty="0"/>
              <a:t>Network Bonding next class…</a:t>
            </a:r>
          </a:p>
          <a:p>
            <a:pPr lvl="1"/>
            <a:r>
              <a:rPr lang="en-US" dirty="0"/>
              <a:t>Due September 19 – run check script…</a:t>
            </a:r>
          </a:p>
          <a:p>
            <a:pPr lvl="2"/>
            <a:r>
              <a:rPr lang="en-US" u="sng" dirty="0">
                <a:hlinkClick r:id="rId2"/>
              </a:rPr>
              <a:t>https://jpatalon.cs.edinboro.edu/cmac3990/classfiles/assignment4-check.sh</a:t>
            </a:r>
            <a:endParaRPr lang="en-US" u="sng" dirty="0"/>
          </a:p>
          <a:p>
            <a:pPr lvl="1"/>
            <a:r>
              <a:rPr lang="en-US" dirty="0"/>
              <a:t>Don’t forget the documentation!</a:t>
            </a:r>
          </a:p>
        </p:txBody>
      </p:sp>
      <p:pic>
        <p:nvPicPr>
          <p:cNvPr id="1026" name="Picture 2" descr="Virtual Dedicated Server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86" y="2573871"/>
            <a:ext cx="349567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4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0AEA3-732C-9E96-992C-F6F725819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1FC53-7497-730D-BCF9-537F36ABF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CMAC 3990.200</a:t>
            </a:r>
            <a:br>
              <a:rPr lang="en-US" dirty="0"/>
            </a:br>
            <a:r>
              <a:rPr lang="en-US" sz="5400" dirty="0"/>
              <a:t>Systems Administration</a:t>
            </a:r>
            <a:br>
              <a:rPr lang="en-US" sz="5400" dirty="0"/>
            </a:br>
            <a:r>
              <a:rPr lang="en-US" sz="5400" dirty="0"/>
              <a:t>and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C5D74-A61A-661B-EE7B-8D6B64A61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483452"/>
          </a:xfrm>
        </p:spPr>
        <p:txBody>
          <a:bodyPr/>
          <a:lstStyle/>
          <a:p>
            <a:r>
              <a:rPr lang="en-US" dirty="0"/>
              <a:t>Fall 2025 – Week 3.2 – September 11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Directory Services and User Management</a:t>
            </a:r>
          </a:p>
          <a:p>
            <a:r>
              <a:rPr lang="en-US"/>
              <a:t>Network Hardware and Devices, LDAP, and SAMBA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41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telephony</a:t>
            </a:r>
          </a:p>
          <a:p>
            <a:pPr lvl="1"/>
            <a:r>
              <a:rPr lang="en-US" dirty="0"/>
              <a:t>Device connects to network and telephone</a:t>
            </a:r>
          </a:p>
          <a:p>
            <a:pPr lvl="2"/>
            <a:r>
              <a:rPr lang="en-US" dirty="0"/>
              <a:t>May be able connect to home telephone network,</a:t>
            </a:r>
            <a:br>
              <a:rPr lang="en-US" dirty="0"/>
            </a:br>
            <a:r>
              <a:rPr lang="en-US" dirty="0"/>
              <a:t>powering multiple phones</a:t>
            </a:r>
          </a:p>
          <a:p>
            <a:pPr lvl="1"/>
            <a:r>
              <a:rPr lang="en-US" dirty="0" err="1"/>
              <a:t>magicJack</a:t>
            </a:r>
            <a:endParaRPr lang="en-US" dirty="0"/>
          </a:p>
          <a:p>
            <a:pPr lvl="2"/>
            <a:r>
              <a:rPr lang="en-US" dirty="0"/>
              <a:t>Caller ID, voicemail, call forwarding,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Yearly service cost ($2-3/month)</a:t>
            </a:r>
          </a:p>
          <a:p>
            <a:pPr lvl="2"/>
            <a:r>
              <a:rPr lang="en-US" dirty="0"/>
              <a:t>Additional fees for additional services (911!)</a:t>
            </a:r>
          </a:p>
          <a:p>
            <a:pPr lvl="1"/>
            <a:r>
              <a:rPr lang="en-US" dirty="0" err="1"/>
              <a:t>OBiHai</a:t>
            </a:r>
            <a:endParaRPr lang="en-US" dirty="0"/>
          </a:p>
          <a:p>
            <a:pPr lvl="2"/>
            <a:r>
              <a:rPr lang="en-US" dirty="0"/>
              <a:t>Can be used with Google Voice or other services</a:t>
            </a:r>
          </a:p>
          <a:p>
            <a:pPr lvl="2"/>
            <a:r>
              <a:rPr lang="en-US" dirty="0"/>
              <a:t>No monthly/yearly fee (free service!)</a:t>
            </a:r>
          </a:p>
          <a:p>
            <a:pPr lvl="2"/>
            <a:r>
              <a:rPr lang="en-US" dirty="0"/>
              <a:t>Additional fees for additional services (911!)</a:t>
            </a:r>
          </a:p>
          <a:p>
            <a:pPr lvl="2"/>
            <a:r>
              <a:rPr lang="en-US" dirty="0"/>
              <a:t>Obsolete?!</a:t>
            </a:r>
          </a:p>
        </p:txBody>
      </p:sp>
      <p:pic>
        <p:nvPicPr>
          <p:cNvPr id="2050" name="Picture 2" descr="http://images10.newegg.com/BizIntell/item/33/617/33-617-003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67" y="3857414"/>
            <a:ext cx="4572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17" y="1845734"/>
            <a:ext cx="3829050" cy="2200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044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of Things (</a:t>
            </a:r>
            <a:r>
              <a:rPr lang="en-US" dirty="0" err="1"/>
              <a:t>IoT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Connecting “dumb” devices to the internet to make them “smart”</a:t>
            </a:r>
          </a:p>
          <a:p>
            <a:pPr lvl="1"/>
            <a:r>
              <a:rPr lang="en-US" dirty="0"/>
              <a:t>Thermostats, refrigerators, washing machines, dryers, lighting…</a:t>
            </a:r>
          </a:p>
          <a:p>
            <a:pPr lvl="1"/>
            <a:r>
              <a:rPr lang="en-US" dirty="0"/>
              <a:t>Bio-connected items such as heart monitors or medicine pumps</a:t>
            </a:r>
          </a:p>
          <a:p>
            <a:r>
              <a:rPr lang="en-US" dirty="0"/>
              <a:t>Devices may be connected to intermediary network</a:t>
            </a:r>
          </a:p>
          <a:p>
            <a:pPr lvl="1"/>
            <a:r>
              <a:rPr lang="en-US" dirty="0"/>
              <a:t>Devices communicate with RFID, X10, </a:t>
            </a:r>
            <a:r>
              <a:rPr lang="en-US" dirty="0" err="1"/>
              <a:t>WiFi</a:t>
            </a:r>
            <a:r>
              <a:rPr lang="en-US" dirty="0"/>
              <a:t>, or similar</a:t>
            </a:r>
          </a:p>
          <a:p>
            <a:pPr lvl="1"/>
            <a:r>
              <a:rPr lang="en-US" dirty="0"/>
              <a:t>Intermediary network can communicate with computer network</a:t>
            </a:r>
          </a:p>
          <a:p>
            <a:r>
              <a:rPr lang="en-US" dirty="0"/>
              <a:t>Allows for advanced data collection</a:t>
            </a:r>
          </a:p>
          <a:p>
            <a:pPr lvl="1"/>
            <a:r>
              <a:rPr lang="en-US" dirty="0"/>
              <a:t>Temperature swings, energy usage, notifications</a:t>
            </a:r>
          </a:p>
          <a:p>
            <a:r>
              <a:rPr lang="en-US" dirty="0"/>
              <a:t>Can also allow for interaction with devices</a:t>
            </a:r>
          </a:p>
          <a:p>
            <a:pPr lvl="1"/>
            <a:r>
              <a:rPr lang="en-US" dirty="0"/>
              <a:t>Change temperature, start dishwasher, see what is in the fridge</a:t>
            </a:r>
          </a:p>
        </p:txBody>
      </p:sp>
      <p:pic>
        <p:nvPicPr>
          <p:cNvPr id="4098" name="Picture 2" descr="http://pisces.bbystatic.com/image2/BestBuy_US/images/products/2003/2003018_sd.jpg;maxHeight=550;maxWidth=6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06" y="3546035"/>
            <a:ext cx="3376596" cy="258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7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AD55-0CC5-B166-EC9F-1A1A2A81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Options…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BA172-80B0-69D6-3C73-787CDDD98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310EF-9568-0904-C616-18F3C956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1A8CE-A8F6-47E4-0C73-E778E7AB7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54"/>
          <a:stretch/>
        </p:blipFill>
        <p:spPr>
          <a:xfrm>
            <a:off x="1097279" y="1845734"/>
            <a:ext cx="10115203" cy="4135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87D72D-A59F-3303-C3B5-03E522B03A28}"/>
              </a:ext>
            </a:extLst>
          </p:cNvPr>
          <p:cNvSpPr/>
          <p:nvPr/>
        </p:nvSpPr>
        <p:spPr>
          <a:xfrm rot="438738">
            <a:off x="8013336" y="550316"/>
            <a:ext cx="3457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Markdown!</a:t>
            </a:r>
          </a:p>
        </p:txBody>
      </p:sp>
    </p:spTree>
    <p:extLst>
      <p:ext uri="{BB962C8B-B14F-4D97-AF65-F5344CB8AC3E}">
        <p14:creationId xmlns:p14="http://schemas.microsoft.com/office/powerpoint/2010/main" val="13520170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1CB8-4C17-7A40-9582-3F7DDD3D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IP’s and Virtual LAN’s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7DA6-CE06-A448-BF48-C9C28E18E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4254"/>
          </a:xfrm>
        </p:spPr>
        <p:txBody>
          <a:bodyPr/>
          <a:lstStyle/>
          <a:p>
            <a:r>
              <a:rPr lang="en-US" dirty="0"/>
              <a:t>Virtual Internet Protocol Address: VIP or VIPA</a:t>
            </a:r>
          </a:p>
          <a:p>
            <a:pPr lvl="1"/>
            <a:r>
              <a:rPr lang="en-US" dirty="0"/>
              <a:t>An IP address that doesn't correspond to an actual physical network interface</a:t>
            </a:r>
          </a:p>
          <a:p>
            <a:pPr lvl="1"/>
            <a:r>
              <a:rPr lang="en-US" dirty="0"/>
              <a:t>Useful for fault tolerance and mobility</a:t>
            </a:r>
          </a:p>
          <a:p>
            <a:pPr lvl="1"/>
            <a:r>
              <a:rPr lang="en-US" dirty="0"/>
              <a:t>Considered to be a secondary IP, in addition to the server’s primary IP</a:t>
            </a:r>
          </a:p>
          <a:p>
            <a:r>
              <a:rPr lang="en-US" dirty="0"/>
              <a:t>Virtual Local Area Network: VLAN</a:t>
            </a:r>
          </a:p>
          <a:p>
            <a:pPr lvl="1"/>
            <a:r>
              <a:rPr lang="en-US" dirty="0"/>
              <a:t>Uses VLAN Tagging Protocol – 802.1q</a:t>
            </a:r>
          </a:p>
          <a:p>
            <a:pPr lvl="1"/>
            <a:r>
              <a:rPr lang="en-US" dirty="0"/>
              <a:t>Separates single physical networks into separate virtual networks</a:t>
            </a:r>
          </a:p>
          <a:p>
            <a:pPr lvl="1"/>
            <a:r>
              <a:rPr lang="en-US" dirty="0"/>
              <a:t>Provides an additional layer of network security</a:t>
            </a:r>
          </a:p>
          <a:p>
            <a:pPr lvl="2"/>
            <a:r>
              <a:rPr lang="en-US" dirty="0"/>
              <a:t>Subdivide a LAN into separate VLAN’s for separate traffic</a:t>
            </a:r>
          </a:p>
          <a:p>
            <a:pPr lvl="1"/>
            <a:r>
              <a:rPr lang="en-US" dirty="0" err="1"/>
              <a:t>Trunking</a:t>
            </a:r>
            <a:endParaRPr lang="en-US" dirty="0"/>
          </a:p>
          <a:p>
            <a:pPr lvl="2"/>
            <a:r>
              <a:rPr lang="en-US" dirty="0"/>
              <a:t>Multiple LAN’s on a single physical cable</a:t>
            </a:r>
          </a:p>
          <a:p>
            <a:pPr lvl="1"/>
            <a:r>
              <a:rPr lang="en-US" dirty="0"/>
              <a:t>Requires supporting hardware!</a:t>
            </a:r>
          </a:p>
          <a:p>
            <a:pPr lvl="2"/>
            <a:r>
              <a:rPr lang="en-US" dirty="0"/>
              <a:t>Switch, router, NIC, etc.</a:t>
            </a:r>
          </a:p>
        </p:txBody>
      </p:sp>
      <p:pic>
        <p:nvPicPr>
          <p:cNvPr id="1026" name="Picture 2" descr="Image result for v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3" y="3153685"/>
            <a:ext cx="4294680" cy="302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308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14E7-60CE-E74D-8798-DC969B39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Bonding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29879-C573-574F-A827-8B5392804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joining two or more network interfaces into a single interface</a:t>
            </a:r>
          </a:p>
          <a:p>
            <a:pPr lvl="1"/>
            <a:r>
              <a:rPr lang="en-US" dirty="0"/>
              <a:t>Provides fault tolerance and redundancy</a:t>
            </a:r>
          </a:p>
          <a:p>
            <a:pPr lvl="1"/>
            <a:r>
              <a:rPr lang="en-US" dirty="0"/>
              <a:t>Also called channel bonding, link aggregation, NIC teaming, and others</a:t>
            </a:r>
          </a:p>
          <a:p>
            <a:pPr lvl="1"/>
            <a:r>
              <a:rPr lang="en-US" dirty="0"/>
              <a:t>Different types of bonding modes provide different features</a:t>
            </a:r>
          </a:p>
          <a:p>
            <a:pPr lvl="2"/>
            <a:r>
              <a:rPr lang="en-US" dirty="0"/>
              <a:t>Round Robin – Default mode; packets are sent in order over each interface</a:t>
            </a:r>
          </a:p>
          <a:p>
            <a:pPr lvl="2"/>
            <a:r>
              <a:rPr lang="en-US" dirty="0"/>
              <a:t>Active/Backup – One link is used, switched to secondary link in case of primary link failure</a:t>
            </a:r>
          </a:p>
          <a:p>
            <a:pPr lvl="2"/>
            <a:r>
              <a:rPr lang="en-US" dirty="0"/>
              <a:t>XOR – Specific MAC address destinations are pinned to a specific interface</a:t>
            </a:r>
          </a:p>
          <a:p>
            <a:pPr lvl="2"/>
            <a:r>
              <a:rPr lang="en-US" dirty="0"/>
              <a:t>Broadcast – All packets sent on all interfaces</a:t>
            </a:r>
          </a:p>
          <a:p>
            <a:pPr lvl="2"/>
            <a:r>
              <a:rPr lang="en-US" dirty="0"/>
              <a:t>Link Aggregation – Interfaces are combined, increasing throughput</a:t>
            </a:r>
          </a:p>
          <a:p>
            <a:pPr lvl="3"/>
            <a:r>
              <a:rPr lang="en-US" dirty="0"/>
              <a:t>Requires 802.3ad LACP switch support</a:t>
            </a:r>
          </a:p>
          <a:p>
            <a:pPr lvl="2"/>
            <a:r>
              <a:rPr lang="en-US" dirty="0"/>
              <a:t>Transmit Load Balancing – Outgoing traffic is distributed depending on load</a:t>
            </a:r>
          </a:p>
          <a:p>
            <a:pPr lvl="2"/>
            <a:r>
              <a:rPr lang="en-US" dirty="0"/>
              <a:t>Adaptive Load Balancing – Provides transmit and receive load balancing</a:t>
            </a:r>
            <a:br>
              <a:rPr lang="en-US" dirty="0"/>
            </a:br>
            <a:r>
              <a:rPr lang="en-US" dirty="0"/>
              <a:t>through ARP negotiation.  Does not require specific switch configurations.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B1A45-FA28-704E-8B85-68D3044E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451" y="3936380"/>
            <a:ext cx="4541752" cy="22488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853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14E7-60CE-E74D-8798-DC969B39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Bonding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29879-C573-574F-A827-8B5392804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9475"/>
          </a:xfrm>
        </p:spPr>
        <p:txBody>
          <a:bodyPr/>
          <a:lstStyle/>
          <a:p>
            <a:r>
              <a:rPr lang="en-US" dirty="0"/>
              <a:t>The process of joining two or more network interfaces into a single interface</a:t>
            </a:r>
          </a:p>
          <a:p>
            <a:pPr lvl="1"/>
            <a:r>
              <a:rPr lang="en-US" dirty="0"/>
              <a:t>Modes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Link Monitoring</a:t>
            </a:r>
          </a:p>
          <a:p>
            <a:pPr lvl="2"/>
            <a:r>
              <a:rPr lang="en-US" dirty="0"/>
              <a:t>Media independent interface monitor – MIIMON – Monitors the carrier state of the link</a:t>
            </a:r>
          </a:p>
          <a:p>
            <a:pPr lvl="3"/>
            <a:r>
              <a:rPr lang="en-US" dirty="0"/>
              <a:t>Monitoring frequency – time between link state checks</a:t>
            </a:r>
          </a:p>
          <a:p>
            <a:pPr lvl="3"/>
            <a:r>
              <a:rPr lang="en-US" dirty="0"/>
              <a:t>Link down delay – how long to wait before removing a link from the bond</a:t>
            </a:r>
          </a:p>
          <a:p>
            <a:pPr lvl="3"/>
            <a:r>
              <a:rPr lang="en-US" dirty="0"/>
              <a:t>Link up delay – how long to wait before bringing a link back into the bond</a:t>
            </a:r>
          </a:p>
          <a:p>
            <a:pPr lvl="2"/>
            <a:r>
              <a:rPr lang="en-US" dirty="0"/>
              <a:t>ARP Monitor – sends ARP queries to peers on the network to determine connectivity</a:t>
            </a:r>
          </a:p>
          <a:p>
            <a:pPr lvl="3"/>
            <a:r>
              <a:rPr lang="en-US" dirty="0"/>
              <a:t>Monitoring frequency – time between ARP request transmissions</a:t>
            </a:r>
          </a:p>
          <a:p>
            <a:pPr lvl="3"/>
            <a:r>
              <a:rPr lang="en-US" dirty="0"/>
              <a:t>ARP targets– a list of peer MAC addresses to query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B1A45-FA28-704E-8B85-68D3044E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903" y="4314896"/>
            <a:ext cx="3777299" cy="1870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E98B3D-3E68-4549-9710-EE7A57612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192" y="2614855"/>
            <a:ext cx="9794488" cy="9748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20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Security-Enhanced Linux (</a:t>
            </a:r>
            <a:r>
              <a:rPr lang="en-US" dirty="0" err="1"/>
              <a:t>SELinux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527161" cy="4449963"/>
          </a:xfrm>
        </p:spPr>
        <p:txBody>
          <a:bodyPr>
            <a:normAutofit/>
          </a:bodyPr>
          <a:lstStyle/>
          <a:p>
            <a:r>
              <a:rPr lang="en-US" dirty="0" err="1"/>
              <a:t>SELinux</a:t>
            </a:r>
            <a:r>
              <a:rPr lang="en-US" dirty="0"/>
              <a:t> is a kernel security module, that provides a mechanism for supporting access control policies</a:t>
            </a:r>
          </a:p>
          <a:p>
            <a:pPr lvl="1"/>
            <a:r>
              <a:rPr lang="en-US" dirty="0"/>
              <a:t>Origins of </a:t>
            </a:r>
            <a:r>
              <a:rPr lang="en-US" dirty="0" err="1"/>
              <a:t>SELinux</a:t>
            </a:r>
            <a:r>
              <a:rPr lang="en-US" dirty="0"/>
              <a:t> can be traced to earlier projects by the NSA</a:t>
            </a:r>
          </a:p>
          <a:p>
            <a:pPr lvl="1"/>
            <a:r>
              <a:rPr lang="en-US" dirty="0"/>
              <a:t>Provides a flexible mandatory access control (MAC) architecture into the major subsystems of the kernel</a:t>
            </a:r>
          </a:p>
          <a:p>
            <a:pPr lvl="1"/>
            <a:r>
              <a:rPr lang="en-US" dirty="0"/>
              <a:t>Limits or reduces the ability of a compromised program to cause harm</a:t>
            </a:r>
          </a:p>
          <a:p>
            <a:pPr lvl="1"/>
            <a:r>
              <a:rPr lang="en-US" dirty="0"/>
              <a:t>Independent of traditional Linux security access control mechanisms</a:t>
            </a:r>
          </a:p>
          <a:p>
            <a:pPr lvl="1"/>
            <a:r>
              <a:rPr lang="en-US" dirty="0"/>
              <a:t>Capabilities of mandatory access controls, mandatory integrity controls, role-based access control (RBAC), and type enforcement architecture</a:t>
            </a:r>
          </a:p>
          <a:p>
            <a:pPr lvl="2"/>
            <a:r>
              <a:rPr lang="en-US" dirty="0"/>
              <a:t>RBAC: Regulates access to a computer or network based on user roles</a:t>
            </a:r>
          </a:p>
          <a:p>
            <a:pPr lvl="2"/>
            <a:r>
              <a:rPr lang="en-US" dirty="0"/>
              <a:t>Type enforcement: gives a subject access to objects based on rules in a security context</a:t>
            </a:r>
          </a:p>
          <a:p>
            <a:pPr lvl="1"/>
            <a:r>
              <a:rPr lang="en-US" dirty="0"/>
              <a:t>Popular in container use</a:t>
            </a:r>
          </a:p>
          <a:p>
            <a:pPr lvl="1"/>
            <a:r>
              <a:rPr lang="en-US" dirty="0"/>
              <a:t>Check status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getenforce</a:t>
            </a:r>
            <a:r>
              <a:rPr lang="en-US" dirty="0"/>
              <a:t> command</a:t>
            </a:r>
          </a:p>
          <a:p>
            <a:pPr lvl="2"/>
            <a:r>
              <a:rPr lang="en-US" dirty="0"/>
              <a:t>More detailed status information can be found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sestatus</a:t>
            </a:r>
            <a:r>
              <a:rPr lang="en-US" dirty="0"/>
              <a:t> command</a:t>
            </a:r>
          </a:p>
          <a:p>
            <a:pPr lvl="1"/>
            <a:r>
              <a:rPr lang="en-US" dirty="0"/>
              <a:t>Similar to </a:t>
            </a:r>
            <a:r>
              <a:rPr lang="en-US" dirty="0" err="1"/>
              <a:t>AppArmor</a:t>
            </a:r>
            <a:r>
              <a:rPr lang="en-US" dirty="0"/>
              <a:t> or Samsung Knox</a:t>
            </a:r>
          </a:p>
        </p:txBody>
      </p:sp>
      <p:pic>
        <p:nvPicPr>
          <p:cNvPr id="1026" name="Picture 2" descr="Image result for selin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142915"/>
            <a:ext cx="1853324" cy="193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81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98257"/>
          </a:xfrm>
        </p:spPr>
        <p:txBody>
          <a:bodyPr>
            <a:normAutofit/>
          </a:bodyPr>
          <a:lstStyle/>
          <a:p>
            <a:r>
              <a:rPr lang="en-US" dirty="0"/>
              <a:t>Free and Open Source Software (FOSS)</a:t>
            </a:r>
          </a:p>
          <a:p>
            <a:pPr lvl="1"/>
            <a:r>
              <a:rPr lang="en-US" dirty="0"/>
              <a:t>Free as in speech, not as in beer</a:t>
            </a:r>
          </a:p>
          <a:p>
            <a:pPr lvl="1"/>
            <a:r>
              <a:rPr lang="en-US" dirty="0"/>
              <a:t>Source code readily available for anyone to view or modify</a:t>
            </a:r>
          </a:p>
          <a:p>
            <a:pPr lvl="1"/>
            <a:r>
              <a:rPr lang="en-US" dirty="0"/>
              <a:t>Absolves programmers from liability</a:t>
            </a:r>
          </a:p>
          <a:p>
            <a:r>
              <a:rPr lang="en-US" dirty="0"/>
              <a:t>GNU Public License</a:t>
            </a:r>
          </a:p>
          <a:p>
            <a:pPr lvl="1"/>
            <a:r>
              <a:rPr lang="en-US" dirty="0"/>
              <a:t>Dictates licensing behavior</a:t>
            </a:r>
          </a:p>
          <a:p>
            <a:pPr lvl="1"/>
            <a:r>
              <a:rPr lang="en-US" dirty="0"/>
              <a:t>Software is free, may be modified and resold provided full source code</a:t>
            </a:r>
            <a:br>
              <a:rPr lang="en-US" dirty="0"/>
            </a:br>
            <a:r>
              <a:rPr lang="en-US" dirty="0"/>
              <a:t> and changes are released as open source</a:t>
            </a:r>
          </a:p>
          <a:p>
            <a:r>
              <a:rPr lang="en-US" dirty="0"/>
              <a:t>Kernel Differences</a:t>
            </a:r>
          </a:p>
          <a:p>
            <a:pPr lvl="1"/>
            <a:r>
              <a:rPr lang="en-US" dirty="0"/>
              <a:t>Distribution vendors take a base kernel, add customized patching, perform additional QA</a:t>
            </a:r>
          </a:p>
          <a:p>
            <a:r>
              <a:rPr lang="en-US" dirty="0"/>
              <a:t>Upstream and Downstream</a:t>
            </a:r>
          </a:p>
          <a:p>
            <a:pPr lvl="1"/>
            <a:r>
              <a:rPr lang="en-US" dirty="0"/>
              <a:t>Software project maintainers release tools and programs (upstream)</a:t>
            </a:r>
          </a:p>
          <a:p>
            <a:pPr lvl="1"/>
            <a:r>
              <a:rPr lang="en-US" dirty="0"/>
              <a:t>Distribution vendors put software and tools together into a package (downstream)</a:t>
            </a:r>
          </a:p>
        </p:txBody>
      </p:sp>
      <p:pic>
        <p:nvPicPr>
          <p:cNvPr id="4" name="Picture 2" descr="https://upload.wikimedia.org/wikipedia/commons/thumb/a/af/Tux.png/220px-T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816" y="3614456"/>
            <a:ext cx="2095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172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File Hierarchy Standard (FHS)</a:t>
            </a:r>
          </a:p>
          <a:p>
            <a:pPr lvl="1"/>
            <a:r>
              <a:rPr lang="en-US" dirty="0"/>
              <a:t>Linux Standard Base (LSB)</a:t>
            </a:r>
          </a:p>
          <a:p>
            <a:r>
              <a:rPr lang="en-US" dirty="0"/>
              <a:t>Single, Multiple, Network User</a:t>
            </a:r>
          </a:p>
          <a:p>
            <a:pPr lvl="1"/>
            <a:r>
              <a:rPr lang="en-US" dirty="0"/>
              <a:t>Windows originally a “one computer, one desk, one user” operating system</a:t>
            </a:r>
          </a:p>
          <a:p>
            <a:pPr lvl="1"/>
            <a:r>
              <a:rPr lang="en-US" dirty="0"/>
              <a:t>Linux originally developed with networking and multiple users in mind</a:t>
            </a:r>
          </a:p>
          <a:p>
            <a:r>
              <a:rPr lang="en-US" dirty="0"/>
              <a:t>Registry and text files</a:t>
            </a:r>
          </a:p>
          <a:p>
            <a:pPr lvl="1"/>
            <a:r>
              <a:rPr lang="en-US" dirty="0"/>
              <a:t>Windows uses a registry – a large database of configuration values</a:t>
            </a:r>
          </a:p>
          <a:p>
            <a:pPr lvl="1"/>
            <a:r>
              <a:rPr lang="en-US" dirty="0"/>
              <a:t>Linux uses text files – small scattered configurations</a:t>
            </a:r>
          </a:p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Local and network</a:t>
            </a:r>
          </a:p>
          <a:p>
            <a:endParaRPr lang="en-US" dirty="0"/>
          </a:p>
        </p:txBody>
      </p:sp>
      <p:pic>
        <p:nvPicPr>
          <p:cNvPr id="1026" name="Picture 2" descr="https://upload.wikimedia.org/wikipedia/commons/thumb/a/af/Tux.png/220px-T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816" y="3614456"/>
            <a:ext cx="2095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1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Directory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431241"/>
          </a:xfrm>
        </p:spPr>
        <p:txBody>
          <a:bodyPr>
            <a:normAutofit/>
          </a:bodyPr>
          <a:lstStyle/>
          <a:p>
            <a:r>
              <a:rPr lang="en-US" dirty="0"/>
              <a:t>Root – Top level directory</a:t>
            </a:r>
          </a:p>
          <a:p>
            <a:pPr lvl="1"/>
            <a:r>
              <a:rPr lang="en-US" dirty="0"/>
              <a:t>Represented by a forward slash /</a:t>
            </a:r>
          </a:p>
          <a:p>
            <a:pPr lvl="1"/>
            <a:r>
              <a:rPr lang="en-US" dirty="0"/>
              <a:t>Similar to C:\ on Windows</a:t>
            </a:r>
          </a:p>
          <a:p>
            <a:r>
              <a:rPr lang="en-US" dirty="0"/>
              <a:t>/bin – User applications (binaries)</a:t>
            </a:r>
          </a:p>
          <a:p>
            <a:r>
              <a:rPr lang="en-US" dirty="0"/>
              <a:t>/</a:t>
            </a:r>
            <a:r>
              <a:rPr lang="en-US" dirty="0" err="1"/>
              <a:t>sbin</a:t>
            </a:r>
            <a:r>
              <a:rPr lang="en-US" dirty="0"/>
              <a:t> – System applications</a:t>
            </a:r>
          </a:p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 – </a:t>
            </a:r>
            <a:r>
              <a:rPr lang="en-US" dirty="0" err="1"/>
              <a:t>Config</a:t>
            </a:r>
            <a:r>
              <a:rPr lang="en-US" dirty="0"/>
              <a:t> files</a:t>
            </a:r>
          </a:p>
          <a:p>
            <a:r>
              <a:rPr lang="en-US" dirty="0"/>
              <a:t>/dev – Device files</a:t>
            </a:r>
          </a:p>
          <a:p>
            <a:pPr lvl="1"/>
            <a:r>
              <a:rPr lang="en-US" dirty="0"/>
              <a:t>Virtual file systems!</a:t>
            </a:r>
          </a:p>
          <a:p>
            <a:r>
              <a:rPr lang="en-US" dirty="0"/>
              <a:t>/proc – Process Information</a:t>
            </a:r>
          </a:p>
          <a:p>
            <a:r>
              <a:rPr lang="en-US" dirty="0"/>
              <a:t>/</a:t>
            </a:r>
            <a:r>
              <a:rPr lang="en-US" dirty="0" err="1"/>
              <a:t>var</a:t>
            </a:r>
            <a:r>
              <a:rPr lang="en-US" dirty="0"/>
              <a:t> – Variable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 – User programs</a:t>
            </a:r>
          </a:p>
          <a:p>
            <a:r>
              <a:rPr lang="en-US" dirty="0"/>
              <a:t>/opt – Additional optional programs</a:t>
            </a:r>
          </a:p>
          <a:p>
            <a:r>
              <a:rPr lang="en-US" dirty="0"/>
              <a:t>/home – Home directories</a:t>
            </a:r>
          </a:p>
          <a:p>
            <a:r>
              <a:rPr lang="en-US" dirty="0"/>
              <a:t>/root – Root user home directory</a:t>
            </a:r>
          </a:p>
          <a:p>
            <a:r>
              <a:rPr lang="en-US" dirty="0"/>
              <a:t>/boot – Boot loader files</a:t>
            </a:r>
          </a:p>
          <a:p>
            <a:r>
              <a:rPr lang="en-US" dirty="0"/>
              <a:t>/lib – System library files</a:t>
            </a:r>
          </a:p>
          <a:p>
            <a:r>
              <a:rPr lang="en-US" dirty="0"/>
              <a:t>/</a:t>
            </a:r>
            <a:r>
              <a:rPr lang="en-US" dirty="0" err="1"/>
              <a:t>mnt</a:t>
            </a:r>
            <a:r>
              <a:rPr lang="en-US" dirty="0"/>
              <a:t> – Mount directory</a:t>
            </a:r>
          </a:p>
          <a:p>
            <a:r>
              <a:rPr lang="en-US" dirty="0"/>
              <a:t>/</a:t>
            </a:r>
            <a:r>
              <a:rPr lang="en-US" dirty="0" err="1"/>
              <a:t>tmp</a:t>
            </a:r>
            <a:r>
              <a:rPr lang="en-US" dirty="0"/>
              <a:t> – Temporary files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782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502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dirty="0"/>
              <a:t> – switch user command – allows user to impersonate another</a:t>
            </a:r>
          </a:p>
          <a:p>
            <a:pPr lvl="1"/>
            <a:r>
              <a:rPr lang="en-US" dirty="0"/>
              <a:t>Most commonly used to impersonate root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/>
              <a:t> – switch user do (super user do) – run a command as another user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dirty="0"/>
              <a:t> – visual editor – command driven text based editor</a:t>
            </a:r>
          </a:p>
          <a:p>
            <a:pPr lvl="1"/>
            <a:r>
              <a:rPr lang="en-US" dirty="0"/>
              <a:t>Press </a:t>
            </a:r>
            <a:r>
              <a:rPr lang="en-US" dirty="0" err="1"/>
              <a:t>i</a:t>
            </a:r>
            <a:r>
              <a:rPr lang="en-US" dirty="0"/>
              <a:t> to switch to insert mode, esc to return to command mode</a:t>
            </a:r>
          </a:p>
          <a:p>
            <a:pPr lvl="1"/>
            <a:r>
              <a:rPr lang="en-US" dirty="0"/>
              <a:t>Type command :</a:t>
            </a:r>
            <a:r>
              <a:rPr lang="en-US" dirty="0" err="1"/>
              <a:t>wq</a:t>
            </a:r>
            <a:r>
              <a:rPr lang="en-US" dirty="0"/>
              <a:t>! to save and close the file (write and quit)</a:t>
            </a:r>
          </a:p>
          <a:p>
            <a:pPr lvl="1"/>
            <a:r>
              <a:rPr lang="en-US" dirty="0"/>
              <a:t>Most popular Unix/Linux editor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dirty="0"/>
              <a:t> – simple text editor</a:t>
            </a:r>
          </a:p>
          <a:p>
            <a:pPr lvl="1"/>
            <a:r>
              <a:rPr lang="en-US" dirty="0"/>
              <a:t>Caret symbol represents control button (^X = </a:t>
            </a:r>
            <a:r>
              <a:rPr lang="en-US" dirty="0" err="1"/>
              <a:t>crtl+x</a:t>
            </a:r>
            <a:r>
              <a:rPr lang="en-US" dirty="0"/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gedit</a:t>
            </a:r>
            <a:r>
              <a:rPr lang="en-US" dirty="0"/>
              <a:t> – graphical editor similar to Windows Notepad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joe</a:t>
            </a:r>
            <a:r>
              <a:rPr lang="en-US" dirty="0"/>
              <a:t> – another simple editor</a:t>
            </a:r>
          </a:p>
          <a:p>
            <a:endParaRPr lang="en-US" dirty="0"/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911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5906"/>
          </a:xfrm>
        </p:spPr>
        <p:txBody>
          <a:bodyPr>
            <a:normAutofit/>
          </a:bodyPr>
          <a:lstStyle/>
          <a:p>
            <a:r>
              <a:rPr lang="en-US" sz="2400" dirty="0"/>
              <a:t>Directory structure navigation</a:t>
            </a:r>
          </a:p>
          <a:p>
            <a:pPr lvl="1"/>
            <a:r>
              <a:rPr lang="en-US" sz="2200" dirty="0"/>
              <a:t>cd command lets us change directories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cd /home/user/</a:t>
            </a:r>
          </a:p>
          <a:p>
            <a:pPr lvl="1"/>
            <a:r>
              <a:rPr lang="en-US" sz="1800" dirty="0"/>
              <a:t>cd command by itself changes to users home directory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</a:p>
          <a:p>
            <a:pPr lvl="1"/>
            <a:r>
              <a:rPr lang="en-US" sz="1800" dirty="0"/>
              <a:t>Parent directory is represented by two periods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 ..</a:t>
            </a:r>
          </a:p>
          <a:p>
            <a:pPr lvl="1"/>
            <a:r>
              <a:rPr lang="en-US" dirty="0" err="1"/>
              <a:t>p</a:t>
            </a:r>
            <a:r>
              <a:rPr lang="en-US" sz="1800" dirty="0" err="1"/>
              <a:t>wd</a:t>
            </a:r>
            <a:r>
              <a:rPr lang="en-US" sz="1800" dirty="0"/>
              <a:t> shows us what directory we are currently in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[user@cmac3990-110 ~]$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/home/user</a:t>
            </a:r>
          </a:p>
          <a:p>
            <a:pPr lvl="1"/>
            <a:r>
              <a:rPr lang="en-US" sz="1800" dirty="0"/>
              <a:t>Files are edited with an editor</a:t>
            </a:r>
          </a:p>
          <a:p>
            <a:pPr lvl="2"/>
            <a:r>
              <a:rPr lang="en-US" dirty="0"/>
              <a:t>v</a:t>
            </a:r>
            <a:r>
              <a:rPr lang="en-US" sz="1400" dirty="0"/>
              <a:t>i, </a:t>
            </a:r>
            <a:r>
              <a:rPr lang="en-US" sz="1400" dirty="0" err="1"/>
              <a:t>nano</a:t>
            </a:r>
            <a:r>
              <a:rPr lang="en-US" sz="1400" dirty="0"/>
              <a:t>, joe, etc.</a:t>
            </a:r>
          </a:p>
          <a:p>
            <a:pPr lvl="1"/>
            <a:r>
              <a:rPr lang="en-US" sz="1800" dirty="0"/>
              <a:t>Executables are executed</a:t>
            </a:r>
          </a:p>
          <a:p>
            <a:pPr lvl="2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/tmp/script.sh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14390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3154">
            <a:off x="6493153" y="2413985"/>
            <a:ext cx="53258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cd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command (lowercase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CD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73342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6851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/>
              <a:t> – Make a directory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/home/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/folder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useradd</a:t>
            </a:r>
            <a:r>
              <a:rPr lang="en-US" dirty="0"/>
              <a:t> – add a new user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/>
              <a:t> – change a password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/>
              <a:t> – Changes the password of the current user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– Changes the password of user </a:t>
            </a:r>
            <a:r>
              <a:rPr lang="en-US" dirty="0" err="1"/>
              <a:t>jpatalon</a:t>
            </a:r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/>
              <a:t> – Manage installed packages and software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search &lt;package&gt;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&lt;package&gt;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update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/>
              <a:t> – download a file from the internet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0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10058400" cy="4725664"/>
          </a:xfrm>
        </p:spPr>
        <p:txBody>
          <a:bodyPr>
            <a:normAutofit/>
          </a:bodyPr>
          <a:lstStyle/>
          <a:p>
            <a:r>
              <a:rPr lang="en-US" dirty="0"/>
              <a:t>Group project and presentations!</a:t>
            </a:r>
          </a:p>
          <a:p>
            <a:pPr lvl="1"/>
            <a:r>
              <a:rPr lang="en-US" dirty="0"/>
              <a:t>1-2 People per group</a:t>
            </a:r>
          </a:p>
          <a:p>
            <a:pPr lvl="1"/>
            <a:r>
              <a:rPr lang="en-US" dirty="0"/>
              <a:t>Presentations approx. 10 minutes each</a:t>
            </a:r>
          </a:p>
          <a:p>
            <a:pPr lvl="1"/>
            <a:r>
              <a:rPr lang="en-US" dirty="0"/>
              <a:t>Include 4-5 page paper discussing topic, </a:t>
            </a:r>
            <a:br>
              <a:rPr lang="en-US" dirty="0"/>
            </a:br>
            <a:r>
              <a:rPr lang="en-US" dirty="0"/>
              <a:t>history, and related technologies</a:t>
            </a:r>
          </a:p>
          <a:p>
            <a:pPr lvl="1"/>
            <a:r>
              <a:rPr lang="en-US" dirty="0"/>
              <a:t>300 points total (18.8% of final grade)</a:t>
            </a:r>
          </a:p>
          <a:p>
            <a:pPr lvl="1"/>
            <a:r>
              <a:rPr lang="en-US" dirty="0"/>
              <a:t>Presentations on 12/2/2025 and 12/4/2025</a:t>
            </a:r>
          </a:p>
          <a:p>
            <a:pPr lvl="1"/>
            <a:r>
              <a:rPr lang="en-US" dirty="0"/>
              <a:t>Optional other topics with instructor approval</a:t>
            </a:r>
          </a:p>
          <a:p>
            <a:pPr lvl="2"/>
            <a:r>
              <a:rPr lang="en-US" dirty="0"/>
              <a:t>E-Mail Professor with ideas</a:t>
            </a:r>
          </a:p>
          <a:p>
            <a:pPr lvl="1"/>
            <a:r>
              <a:rPr lang="en-US" dirty="0"/>
              <a:t>Project/group assignments next week</a:t>
            </a:r>
          </a:p>
          <a:p>
            <a:pPr lvl="2"/>
            <a:r>
              <a:rPr lang="en-US" dirty="0"/>
              <a:t>September 18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Project proposal </a:t>
            </a:r>
            <a:r>
              <a:rPr lang="en-US" b="1" u="sng" dirty="0"/>
              <a:t>required!</a:t>
            </a:r>
          </a:p>
          <a:p>
            <a:pPr lvl="2"/>
            <a:r>
              <a:rPr lang="en-US" dirty="0"/>
              <a:t>Proposal due as an upcoming homework assignment – HW 5? Maybe?</a:t>
            </a:r>
          </a:p>
          <a:p>
            <a:r>
              <a:rPr lang="en-US" dirty="0"/>
              <a:t>Details: </a:t>
            </a:r>
            <a:r>
              <a:rPr lang="en-US" dirty="0">
                <a:hlinkClick r:id="rId3"/>
              </a:rPr>
              <a:t>https://jpatalon.cs.edinboro.edu/cmac3990/Presentation%20Information.pdf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45981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Example Presentation Topics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994463" y="2452891"/>
          <a:ext cx="3384673" cy="234992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7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DNS/DHCP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SELinux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SAN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DFS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Virtual Machines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ACL's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Hyper-converged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Pen Test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Clustering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NTP/PTP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Containers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IPv4/IPv6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NAS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Disaster Recovery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20779057">
            <a:off x="8680465" y="4740079"/>
            <a:ext cx="339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18842-2352-024D-BAF6-1F63871A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515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Interface (CLI)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5020"/>
          </a:xfrm>
        </p:spPr>
        <p:txBody>
          <a:bodyPr>
            <a:normAutofit/>
          </a:bodyPr>
          <a:lstStyle/>
          <a:p>
            <a:r>
              <a:rPr lang="en-US" dirty="0"/>
              <a:t>Background a job (&amp;)</a:t>
            </a:r>
          </a:p>
          <a:p>
            <a:pPr lvl="1"/>
            <a:r>
              <a:rPr lang="en-US" dirty="0"/>
              <a:t>Append an ampersand to the end of the command</a:t>
            </a:r>
          </a:p>
          <a:p>
            <a:pPr lvl="2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top &amp;</a:t>
            </a:r>
          </a:p>
          <a:p>
            <a:pPr lvl="1"/>
            <a:r>
              <a:rPr lang="en-US" dirty="0"/>
              <a:t>Bring the job into the foreground</a:t>
            </a:r>
          </a:p>
          <a:p>
            <a:pPr lvl="2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&lt;job&gt;</a:t>
            </a:r>
          </a:p>
          <a:p>
            <a:r>
              <a:rPr lang="en-US" dirty="0"/>
              <a:t>Environment Variables</a:t>
            </a:r>
          </a:p>
          <a:p>
            <a:pPr lvl="1"/>
            <a:r>
              <a:rPr lang="en-US" dirty="0"/>
              <a:t>Various variables in your shell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$SHELL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asdf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Variable can be numbers, words, letters, arrays, command output…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=$(cat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=`cat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</a:p>
          <a:p>
            <a:pPr lvl="3"/>
            <a:r>
              <a:rPr lang="en-US" dirty="0" err="1">
                <a:cs typeface="Courier New" panose="02070309020205020404" pitchFamily="49" charset="0"/>
              </a:rPr>
              <a:t>Backticks</a:t>
            </a:r>
            <a:r>
              <a:rPr lang="en-US" dirty="0">
                <a:cs typeface="Courier New" panose="02070309020205020404" pitchFamily="49" charset="0"/>
              </a:rPr>
              <a:t> ^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82472">
            <a:off x="6965705" y="2147456"/>
            <a:ext cx="44674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Everything is case sensitive!</a:t>
            </a:r>
          </a:p>
        </p:txBody>
      </p:sp>
    </p:spTree>
    <p:extLst>
      <p:ext uri="{BB962C8B-B14F-4D97-AF65-F5344CB8AC3E}">
        <p14:creationId xmlns:p14="http://schemas.microsoft.com/office/powerpoint/2010/main" val="38732788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Interface (CLI)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22443"/>
          </a:xfrm>
        </p:spPr>
        <p:txBody>
          <a:bodyPr>
            <a:normAutofit/>
          </a:bodyPr>
          <a:lstStyle/>
          <a:p>
            <a:r>
              <a:rPr lang="en-US" dirty="0"/>
              <a:t>Linux Shell</a:t>
            </a:r>
          </a:p>
          <a:p>
            <a:pPr lvl="1"/>
            <a:r>
              <a:rPr lang="en-US" dirty="0"/>
              <a:t>Environment provided for a user; dictates commands and variable structures…</a:t>
            </a:r>
          </a:p>
          <a:p>
            <a:pPr lvl="1"/>
            <a:r>
              <a:rPr lang="en-US" dirty="0"/>
              <a:t>BASH Shell – Bourne Again </a:t>
            </a:r>
            <a:r>
              <a:rPr lang="en-US" dirty="0" err="1"/>
              <a:t>SHell</a:t>
            </a:r>
            <a:endParaRPr lang="en-US" dirty="0"/>
          </a:p>
          <a:p>
            <a:pPr lvl="1"/>
            <a:r>
              <a:rPr lang="en-US" dirty="0"/>
              <a:t>C Shell</a:t>
            </a:r>
          </a:p>
          <a:p>
            <a:pPr lvl="1"/>
            <a:r>
              <a:rPr lang="en-US" dirty="0"/>
              <a:t>KSH – </a:t>
            </a:r>
            <a:r>
              <a:rPr lang="en-US" dirty="0" err="1"/>
              <a:t>Korn</a:t>
            </a:r>
            <a:r>
              <a:rPr lang="en-US" dirty="0"/>
              <a:t> Shell</a:t>
            </a:r>
          </a:p>
          <a:p>
            <a:r>
              <a:rPr lang="en-US" dirty="0"/>
              <a:t>Tab completion (BASH)</a:t>
            </a:r>
          </a:p>
          <a:p>
            <a:pPr lvl="1"/>
            <a:r>
              <a:rPr lang="en-US" dirty="0"/>
              <a:t>Type the first few letters, press tab, system will attempt to auto-complete</a:t>
            </a:r>
          </a:p>
          <a:p>
            <a:r>
              <a:rPr lang="en-US" dirty="0"/>
              <a:t>String multiple commands together</a:t>
            </a:r>
          </a:p>
          <a:p>
            <a:pPr lvl="1"/>
            <a:r>
              <a:rPr lang="en-US" dirty="0"/>
              <a:t>Cat a file, grep for specific words, count the number of words</a:t>
            </a:r>
          </a:p>
          <a:p>
            <a:pPr lvl="2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/filename | grep words 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Man</a:t>
            </a:r>
          </a:p>
          <a:p>
            <a:pPr lvl="1"/>
            <a:r>
              <a:rPr lang="en-US" dirty="0"/>
              <a:t>Run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command to access manual pages!</a:t>
            </a:r>
          </a:p>
          <a:p>
            <a:pPr lvl="2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which</a:t>
            </a:r>
          </a:p>
          <a:p>
            <a:pPr lvl="1"/>
            <a:endParaRPr lang="en-US" dirty="0"/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28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54C5-B4A5-3C4F-B7C2-94B58E12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Editor (SED)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28ABA-05A1-6F4E-801D-97E4638DD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text editor that edits information coming from input or files</a:t>
            </a:r>
          </a:p>
          <a:p>
            <a:r>
              <a:rPr lang="en-US" dirty="0"/>
              <a:t>Easily replace text within a file</a:t>
            </a:r>
          </a:p>
          <a:p>
            <a:r>
              <a:rPr lang="en-US" dirty="0"/>
              <a:t>Basic usage: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[options] commands [file-to-edit]</a:t>
            </a:r>
          </a:p>
          <a:p>
            <a:r>
              <a:rPr lang="en-US" dirty="0">
                <a:cs typeface="Courier New" panose="02070309020205020404" pitchFamily="49" charset="0"/>
              </a:rPr>
              <a:t>Some simple examples: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Replace all occurrences of the word “one” with the word “two” in a file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‘s/one/two/g’ file 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Delete a line that matches a pattern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‘/pattern/d’ file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Can be combined with the pipe command to edit text inline</a:t>
            </a:r>
          </a:p>
        </p:txBody>
      </p:sp>
      <p:pic>
        <p:nvPicPr>
          <p:cNvPr id="3074" name="Picture 2" descr="Image result for linux 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759" y="3869473"/>
            <a:ext cx="2107994" cy="21079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54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AA26-AEFB-D24F-8533-5DB8439D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86603"/>
            <a:ext cx="1115568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Why external DNS doesn’t work for our domains…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1752A-72F6-844D-9147-5248EB078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configure our servers to use Google’s free public </a:t>
            </a:r>
            <a:br>
              <a:rPr lang="en-US" dirty="0"/>
            </a:br>
            <a:r>
              <a:rPr lang="en-US" dirty="0"/>
              <a:t>recursive DNS server 8.8.8.8, our query will fail!</a:t>
            </a:r>
          </a:p>
          <a:p>
            <a:r>
              <a:rPr lang="en-US" dirty="0"/>
              <a:t>Google’s 8.8.8.8 server cannot query our</a:t>
            </a:r>
            <a:br>
              <a:rPr lang="en-US" dirty="0"/>
            </a:br>
            <a:r>
              <a:rPr lang="en-US" dirty="0"/>
              <a:t>41##.megastuff.biz name servers</a:t>
            </a:r>
          </a:p>
          <a:p>
            <a:pPr lvl="1"/>
            <a:r>
              <a:rPr lang="en-US" dirty="0"/>
              <a:t>The EUP campus firewall prevents this!</a:t>
            </a:r>
          </a:p>
          <a:p>
            <a:r>
              <a:rPr lang="en-US" dirty="0"/>
              <a:t>The query cannot complete!</a:t>
            </a:r>
          </a:p>
          <a:p>
            <a:r>
              <a:rPr lang="en-US" dirty="0"/>
              <a:t>If we perform the same query against a</a:t>
            </a:r>
            <a:br>
              <a:rPr lang="en-US" dirty="0"/>
            </a:br>
            <a:r>
              <a:rPr lang="en-US" dirty="0"/>
              <a:t>recursive DNS server </a:t>
            </a:r>
            <a:r>
              <a:rPr lang="en-US" b="1" dirty="0"/>
              <a:t>in the CS network</a:t>
            </a:r>
            <a:r>
              <a:rPr lang="en-US" dirty="0"/>
              <a:t>, the</a:t>
            </a:r>
            <a:br>
              <a:rPr lang="en-US" dirty="0"/>
            </a:br>
            <a:r>
              <a:rPr lang="en-US" dirty="0"/>
              <a:t>query will succeed!</a:t>
            </a:r>
          </a:p>
          <a:p>
            <a:pPr lvl="1"/>
            <a:r>
              <a:rPr lang="en-US" dirty="0"/>
              <a:t>We just changed our network configuration</a:t>
            </a:r>
            <a:br>
              <a:rPr lang="en-US" dirty="0"/>
            </a:br>
            <a:r>
              <a:rPr lang="en-US" dirty="0"/>
              <a:t>to make sure this will work!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005" y="1845734"/>
            <a:ext cx="3876675" cy="44481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24480"/>
      </p:ext>
    </p:extLst>
  </p:cSld>
  <p:clrMapOvr>
    <a:masterClrMapping/>
  </p:clrMapOvr>
  <p:transition spd="slow"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005" y="1845734"/>
            <a:ext cx="3876675" cy="44481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1752A-72F6-844D-9147-5248EB078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change our recursive DNS setting to use</a:t>
            </a:r>
            <a:br>
              <a:rPr lang="en-US" dirty="0"/>
            </a:br>
            <a:r>
              <a:rPr lang="en-US" dirty="0"/>
              <a:t>the EUP CS servers cslab100.cs.edinboro.edu (147.64.242.100)</a:t>
            </a:r>
          </a:p>
          <a:p>
            <a:r>
              <a:rPr lang="en-US" dirty="0"/>
              <a:t>Since the cslab100 server is on the cs network,</a:t>
            </a:r>
            <a:br>
              <a:rPr lang="en-US" dirty="0"/>
            </a:br>
            <a:r>
              <a:rPr lang="en-US" dirty="0"/>
              <a:t>it is not being blocked from querying our servers</a:t>
            </a:r>
          </a:p>
          <a:p>
            <a:r>
              <a:rPr lang="en-US" dirty="0"/>
              <a:t>Recursive queries against our servers from cslab100</a:t>
            </a:r>
            <a:br>
              <a:rPr lang="en-US" dirty="0"/>
            </a:br>
            <a:r>
              <a:rPr lang="en-US" dirty="0"/>
              <a:t>should still be blocked, but the authoritative DNS</a:t>
            </a:r>
            <a:br>
              <a:rPr lang="en-US" dirty="0"/>
            </a:br>
            <a:r>
              <a:rPr lang="en-US" dirty="0"/>
              <a:t>resolution will work!</a:t>
            </a:r>
          </a:p>
          <a:p>
            <a:pPr lvl="1"/>
            <a:r>
              <a:rPr lang="en-US" dirty="0"/>
              <a:t>We don’t want to provide recursive DNS services</a:t>
            </a:r>
            <a:br>
              <a:rPr lang="en-US" dirty="0"/>
            </a:br>
            <a:r>
              <a:rPr lang="en-US" dirty="0"/>
              <a:t>to the entire campus!</a:t>
            </a:r>
          </a:p>
          <a:p>
            <a:pPr lvl="1"/>
            <a:r>
              <a:rPr lang="en-US" dirty="0"/>
              <a:t>Recursive queries from 147.64.243.96/27 will work</a:t>
            </a:r>
          </a:p>
          <a:p>
            <a:pPr lvl="2"/>
            <a:r>
              <a:rPr lang="en-US" dirty="0"/>
              <a:t>147.64.243.96 – 147.64.243.127</a:t>
            </a:r>
          </a:p>
          <a:p>
            <a:pPr lvl="2"/>
            <a:r>
              <a:rPr lang="en-US" dirty="0"/>
              <a:t>We configured this in our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named.conf</a:t>
            </a:r>
            <a:r>
              <a:rPr lang="en-US" dirty="0"/>
              <a:t> file!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CB7E77-6D3C-8147-A057-F5C3079A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86603"/>
            <a:ext cx="1115568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Why external DNS doesn’t work for our domains…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47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9EF2-BC6B-E1E6-E051-4E3FC5DB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Network Config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1D5F-83AA-474F-BD40-1AA7B8881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Network Devices</a:t>
            </a:r>
          </a:p>
          <a:p>
            <a:pPr lvl="1"/>
            <a:r>
              <a:rPr lang="en-US" dirty="0"/>
              <a:t>enp1s0 and enp8s0 are on the CS subnet 147.64.242.0/23</a:t>
            </a:r>
          </a:p>
          <a:p>
            <a:pPr lvl="2"/>
            <a:r>
              <a:rPr lang="en-US" dirty="0"/>
              <a:t>We configured enp1s0 already</a:t>
            </a:r>
          </a:p>
          <a:p>
            <a:pPr lvl="2"/>
            <a:r>
              <a:rPr lang="en-US" dirty="0"/>
              <a:t>We disabled enp8s0 as part of assignment 2</a:t>
            </a:r>
          </a:p>
          <a:p>
            <a:pPr lvl="1"/>
            <a:r>
              <a:rPr lang="en-US" dirty="0"/>
              <a:t>enp9s0 and enp10s0 are on the private VM guest network</a:t>
            </a:r>
          </a:p>
          <a:p>
            <a:pPr lvl="2"/>
            <a:r>
              <a:rPr lang="en-US" dirty="0"/>
              <a:t>enp9s0 and enp10s0 should be disabled from assignment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57363-F4D9-89F0-C81D-5D7783B0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705DC-852C-BB99-F998-3AAF0FFC4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655" y="1845734"/>
            <a:ext cx="3248025" cy="438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6DE62-2480-5BD5-97C3-64D35D49D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845" y="4097558"/>
            <a:ext cx="6048125" cy="125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281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9EF2-BC6B-E1E6-E051-4E3FC5DB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Network Config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1D5F-83AA-474F-BD40-1AA7B8881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Network Devices</a:t>
            </a:r>
          </a:p>
          <a:p>
            <a:pPr lvl="1"/>
            <a:r>
              <a:rPr lang="en-US" dirty="0"/>
              <a:t>enp1s0 and enp8s0 are on the CS subnet 147.64.242.0/23</a:t>
            </a:r>
          </a:p>
          <a:p>
            <a:pPr lvl="2"/>
            <a:r>
              <a:rPr lang="en-US" dirty="0"/>
              <a:t>We configured enp1s0 already</a:t>
            </a:r>
          </a:p>
          <a:p>
            <a:pPr lvl="2"/>
            <a:r>
              <a:rPr lang="en-US" dirty="0"/>
              <a:t>We disabled enp8s0 as part of assignment 2</a:t>
            </a:r>
          </a:p>
          <a:p>
            <a:pPr lvl="1"/>
            <a:r>
              <a:rPr lang="en-US" dirty="0"/>
              <a:t>enp9s0 and enp10s0 are on the private VM guest network</a:t>
            </a:r>
          </a:p>
          <a:p>
            <a:pPr lvl="2"/>
            <a:r>
              <a:rPr lang="en-US" dirty="0"/>
              <a:t>enp9s0 and enp10s0 should be disabled from assignment 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Let us make some network changes!</a:t>
            </a:r>
          </a:p>
          <a:p>
            <a:pPr lvl="2"/>
            <a:r>
              <a:rPr lang="en-US" dirty="0"/>
              <a:t>Create network bond master device bond0</a:t>
            </a:r>
          </a:p>
          <a:p>
            <a:pPr lvl="3"/>
            <a:r>
              <a:rPr lang="en-US" dirty="0"/>
              <a:t>Reconfigure devices enp1s0 and enp9s0 to be slaves to bond0</a:t>
            </a:r>
          </a:p>
          <a:p>
            <a:pPr lvl="2"/>
            <a:r>
              <a:rPr lang="en-US" dirty="0"/>
              <a:t>Clean up other network device files</a:t>
            </a:r>
          </a:p>
          <a:p>
            <a:pPr lvl="3"/>
            <a:r>
              <a:rPr lang="en-US" dirty="0"/>
              <a:t>Make sure devices enp8s0 and enp10s0 are disabled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57363-F4D9-89F0-C81D-5D7783B0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210AB4-3AB1-0B10-9950-E3BDFB4D2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358" y="1874485"/>
            <a:ext cx="32861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744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ACDC-6405-7A4F-95CC-92B9369A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A954A-0AA8-EB4D-ADC1-9E5CAD1C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6646"/>
          </a:xfrm>
        </p:spPr>
        <p:txBody>
          <a:bodyPr>
            <a:normAutofit/>
          </a:bodyPr>
          <a:lstStyle/>
          <a:p>
            <a:r>
              <a:rPr lang="en-US" dirty="0"/>
              <a:t>Lets Bond!</a:t>
            </a:r>
          </a:p>
          <a:p>
            <a:pPr lvl="1"/>
            <a:r>
              <a:rPr lang="en-US" dirty="0"/>
              <a:t>Create a new network bond interface: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add type bond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mybond0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bond.options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"mode=balance-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rr,miimon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=100"</a:t>
            </a:r>
          </a:p>
          <a:p>
            <a:pPr lvl="3"/>
            <a:r>
              <a:rPr lang="en-US" sz="1200" dirty="0">
                <a:cs typeface="Courier New" panose="02070309020205020404" pitchFamily="49" charset="0"/>
              </a:rPr>
              <a:t>Balance-</a:t>
            </a:r>
            <a:r>
              <a:rPr lang="en-US" sz="1200" dirty="0" err="1">
                <a:cs typeface="Courier New" panose="02070309020205020404" pitchFamily="49" charset="0"/>
              </a:rPr>
              <a:t>rr</a:t>
            </a:r>
            <a:r>
              <a:rPr lang="en-US" sz="1200" dirty="0">
                <a:cs typeface="Courier New" panose="02070309020205020404" pitchFamily="49" charset="0"/>
              </a:rPr>
              <a:t>: Round robin traffic distribution between interfaces</a:t>
            </a:r>
          </a:p>
          <a:p>
            <a:pPr lvl="3"/>
            <a:r>
              <a:rPr lang="en-US" sz="1200" dirty="0" err="1">
                <a:cs typeface="Courier New" panose="02070309020205020404" pitchFamily="49" charset="0"/>
              </a:rPr>
              <a:t>Miimon</a:t>
            </a:r>
            <a:r>
              <a:rPr lang="en-US" sz="1200" dirty="0">
                <a:cs typeface="Courier New" panose="02070309020205020404" pitchFamily="49" charset="0"/>
              </a:rPr>
              <a:t>: interval for link status in milliseconds</a:t>
            </a:r>
            <a:endParaRPr lang="en-US" dirty="0"/>
          </a:p>
          <a:p>
            <a:pPr lvl="1"/>
            <a:r>
              <a:rPr lang="en-US" dirty="0"/>
              <a:t>Add our network interfaces in to the bond: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add type ethernet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enp1s0 master bond-mybond0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add type ethernet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enp8s0 master bond-mybond0</a:t>
            </a:r>
          </a:p>
          <a:p>
            <a:pPr lvl="1"/>
            <a:r>
              <a:rPr lang="en-US" dirty="0"/>
              <a:t>Disable the bond so we can reconfigure it: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down bond-mybond0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5972C-1018-A345-9479-D48D0068B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310" y="1845734"/>
            <a:ext cx="1065865" cy="10850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67</a:t>
            </a:fld>
            <a:endParaRPr lang="en-US"/>
          </a:p>
        </p:txBody>
      </p:sp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A03BA89E-4849-016E-3D72-86CB6079D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3" y="4514070"/>
            <a:ext cx="1625892" cy="16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E8FD53-F870-6201-3B11-A56A2067F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270" y="4853418"/>
            <a:ext cx="5286716" cy="13689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BFF6F4-2A5A-7CA1-5733-71E8BB7C7D37}"/>
              </a:ext>
            </a:extLst>
          </p:cNvPr>
          <p:cNvSpPr/>
          <p:nvPr/>
        </p:nvSpPr>
        <p:spPr>
          <a:xfrm rot="436065">
            <a:off x="9525281" y="4063612"/>
            <a:ext cx="2189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515864317"/>
      </p:ext>
    </p:extLst>
  </p:cSld>
  <p:clrMapOvr>
    <a:masterClrMapping/>
  </p:clrMapOvr>
  <p:transition spd="slow">
    <p:push dir="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0E8F0-C1A8-DDCC-310C-23BF64AA0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D307-7F5A-4E11-281A-D75AE85D1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5E0D-2444-541E-7BCB-005C8254E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6646"/>
          </a:xfrm>
        </p:spPr>
        <p:txBody>
          <a:bodyPr>
            <a:normAutofit/>
          </a:bodyPr>
          <a:lstStyle/>
          <a:p>
            <a:r>
              <a:rPr lang="en-US" dirty="0"/>
              <a:t>Lets Bond!</a:t>
            </a:r>
          </a:p>
          <a:p>
            <a:pPr lvl="1"/>
            <a:r>
              <a:rPr lang="en-US" dirty="0"/>
              <a:t>Configure the IP address, gateway, and DNS servers for our new network bond connection: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bond-mybond0 ipv4.method manual ipv4.addresses 147.64.243.1##/23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bond-mybond0 ipv4.gateway 147.64.242.1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bond-mybond0 ipv4.dns "147.64.242.100,8.8.8.8,8.8.4.4"</a:t>
            </a:r>
          </a:p>
          <a:p>
            <a:pPr lvl="3"/>
            <a:r>
              <a:rPr lang="en-US" sz="1200" dirty="0">
                <a:cs typeface="Courier New" panose="02070309020205020404" pitchFamily="49" charset="0"/>
              </a:rPr>
              <a:t>Notice we added a new DNS server!</a:t>
            </a:r>
          </a:p>
          <a:p>
            <a:pPr lvl="1"/>
            <a:r>
              <a:rPr lang="en-US" dirty="0"/>
              <a:t>Prevent the existing enp1s0 device from </a:t>
            </a:r>
            <a:r>
              <a:rPr lang="en-US" dirty="0" err="1"/>
              <a:t>autoconnecting</a:t>
            </a:r>
            <a:r>
              <a:rPr lang="en-US" dirty="0"/>
              <a:t>, and allow the bond0 device to </a:t>
            </a:r>
            <a:r>
              <a:rPr lang="en-US" dirty="0" err="1"/>
              <a:t>autoconnect</a:t>
            </a:r>
            <a:r>
              <a:rPr lang="en-US" dirty="0"/>
              <a:t>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enp1s0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connection.autoconnect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bond-mybond0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connection.autoconnect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DF361-7254-2AE2-4FE2-C796D86D3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310" y="1845734"/>
            <a:ext cx="1065865" cy="108507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AD6B1-22C9-7E20-7D7B-958FBD0A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B5D2ED5A-1F0C-8B43-7DC1-8FA349C85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3" y="4514070"/>
            <a:ext cx="1625892" cy="16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D491EE-FCD7-E6D4-E048-31F8669CD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270" y="4853418"/>
            <a:ext cx="5286716" cy="1368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93205B-6C0E-0240-BC9F-9B3745698A14}"/>
              </a:ext>
            </a:extLst>
          </p:cNvPr>
          <p:cNvSpPr/>
          <p:nvPr/>
        </p:nvSpPr>
        <p:spPr>
          <a:xfrm rot="436065">
            <a:off x="9525281" y="4063612"/>
            <a:ext cx="2189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134871334"/>
      </p:ext>
    </p:extLst>
  </p:cSld>
  <p:clrMapOvr>
    <a:masterClrMapping/>
  </p:clrMapOvr>
  <p:transition spd="slow">
    <p:push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B1CBB-8590-4B56-46F3-7A98E11D1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876F-DE87-7CC7-3277-DE79EC00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15DDD-24DD-3D12-A46F-C1113F987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6646"/>
          </a:xfrm>
        </p:spPr>
        <p:txBody>
          <a:bodyPr>
            <a:normAutofit/>
          </a:bodyPr>
          <a:lstStyle/>
          <a:p>
            <a:r>
              <a:rPr lang="en-US" dirty="0"/>
              <a:t>Lets Bond!</a:t>
            </a:r>
          </a:p>
          <a:p>
            <a:pPr lvl="1"/>
            <a:r>
              <a:rPr lang="en-US" dirty="0"/>
              <a:t>Disable the enp1s0 device and enable the bond: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down enp1s0;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up bond-mybond0</a:t>
            </a:r>
          </a:p>
          <a:p>
            <a:pPr lvl="3"/>
            <a:r>
              <a:rPr lang="en-US" sz="1200" dirty="0">
                <a:cs typeface="Courier New" panose="02070309020205020404" pitchFamily="49" charset="0"/>
              </a:rPr>
              <a:t>We put these two commands on the same line, so they are both executed with no interruption between!</a:t>
            </a:r>
          </a:p>
          <a:p>
            <a:pPr lvl="3"/>
            <a:r>
              <a:rPr lang="en-US" sz="1200" dirty="0">
                <a:cs typeface="Courier New" panose="02070309020205020404" pitchFamily="49" charset="0"/>
              </a:rPr>
              <a:t>If you lose connectivity, you will need your OOB VNC connection to get in and fix it! </a:t>
            </a:r>
          </a:p>
          <a:p>
            <a:pPr lvl="1"/>
            <a:r>
              <a:rPr lang="en-US" dirty="0"/>
              <a:t>Validate with the following commands: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show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show ↓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61FAD-FE20-3CB6-73B6-2D351ADD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310" y="1845734"/>
            <a:ext cx="1065865" cy="108507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5AE08-32F1-0C12-41C3-6FC13C11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F4F36205-130F-915B-F84A-2D407A70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3" y="4514070"/>
            <a:ext cx="1625892" cy="16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15D9BF-69E3-FF59-5CE1-7865B05B1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209" y="3236296"/>
            <a:ext cx="4220498" cy="1085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BE7279-A724-8D9C-1FC8-DAD133348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15" y="4088077"/>
            <a:ext cx="6743095" cy="22294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10D18A-2045-87A8-4377-5E5794A2ED26}"/>
              </a:ext>
            </a:extLst>
          </p:cNvPr>
          <p:cNvSpPr/>
          <p:nvPr/>
        </p:nvSpPr>
        <p:spPr>
          <a:xfrm rot="21053985">
            <a:off x="7689609" y="5065407"/>
            <a:ext cx="2189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135017068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4578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SSH Tunnels are secure and encrypted between endpoints!</a:t>
            </a:r>
          </a:p>
          <a:p>
            <a:r>
              <a:rPr lang="en-US" sz="2400" dirty="0"/>
              <a:t>Local port forwarding</a:t>
            </a:r>
          </a:p>
          <a:p>
            <a:pPr lvl="1"/>
            <a:r>
              <a:rPr lang="en-US" sz="2000" dirty="0"/>
              <a:t>Similar to port forwarding on a router</a:t>
            </a:r>
          </a:p>
          <a:p>
            <a:pPr lvl="1"/>
            <a:r>
              <a:rPr lang="en-US" sz="2000" dirty="0" err="1"/>
              <a:t>ssh</a:t>
            </a:r>
            <a:r>
              <a:rPr lang="en-US" sz="2000" dirty="0"/>
              <a:t> -L </a:t>
            </a:r>
            <a:r>
              <a:rPr lang="en-US" sz="2000" dirty="0" err="1"/>
              <a:t>source_port:destination_host:destination_port</a:t>
            </a:r>
            <a:r>
              <a:rPr lang="en-US" sz="2000" dirty="0"/>
              <a:t> </a:t>
            </a:r>
            <a:r>
              <a:rPr lang="en-US" sz="2000" dirty="0" err="1"/>
              <a:t>user@host.tld</a:t>
            </a:r>
            <a:endParaRPr lang="en-US" sz="2000" dirty="0"/>
          </a:p>
          <a:p>
            <a:pPr lvl="2"/>
            <a:r>
              <a:rPr lang="en-US" sz="1600" dirty="0"/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ssh –L 8080:cmac3990-110.cs.edinboro.edu:80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cs_student@jpatalon.cs.edinboro.edu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/>
              <a:t>This command opens an encrypted tunnel between my local machine and ssh server </a:t>
            </a:r>
            <a:r>
              <a:rPr lang="en-US" sz="1600" dirty="0" err="1"/>
              <a:t>jpatalon.cs.edinboro.edu</a:t>
            </a:r>
            <a:endParaRPr lang="en-US" sz="1600" dirty="0"/>
          </a:p>
          <a:p>
            <a:pPr lvl="2"/>
            <a:r>
              <a:rPr lang="en-US" sz="1600" dirty="0"/>
              <a:t>Traffic sent to localhost port 8080 is redirected to cmac3990-110.cs.edinboro.edu port 80</a:t>
            </a:r>
          </a:p>
        </p:txBody>
      </p:sp>
      <p:pic>
        <p:nvPicPr>
          <p:cNvPr id="4" name="Picture 2" descr="http://www.technodoze.com/wp-content/uploads/surf-through-proxy-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4528801"/>
            <a:ext cx="5139748" cy="1660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476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 Client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969029" cy="4234556"/>
          </a:xfrm>
        </p:spPr>
        <p:txBody>
          <a:bodyPr>
            <a:normAutofit/>
          </a:bodyPr>
          <a:lstStyle/>
          <a:p>
            <a:r>
              <a:rPr lang="en-US" dirty="0"/>
              <a:t>An LDAP server is configured on host cmac3990-110.cs.edinboro.edu</a:t>
            </a:r>
          </a:p>
          <a:p>
            <a:r>
              <a:rPr lang="en-US" dirty="0"/>
              <a:t>Disable </a:t>
            </a:r>
            <a:r>
              <a:rPr lang="en-US" dirty="0" err="1"/>
              <a:t>SELinux</a:t>
            </a:r>
            <a:r>
              <a:rPr lang="en-US" dirty="0"/>
              <a:t> (Security Enhanced Linux)</a:t>
            </a:r>
          </a:p>
          <a:p>
            <a:pPr lvl="1"/>
            <a:r>
              <a:rPr lang="en-US" dirty="0"/>
              <a:t>Edit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selinux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dirty="0"/>
              <a:t> to set boot-time </a:t>
            </a:r>
            <a:r>
              <a:rPr lang="en-US" dirty="0" err="1"/>
              <a:t>config</a:t>
            </a:r>
            <a:endParaRPr lang="en-US" dirty="0"/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SELINUX=permissive</a:t>
            </a:r>
          </a:p>
          <a:p>
            <a:pPr lvl="1"/>
            <a:r>
              <a:rPr lang="en-US" dirty="0"/>
              <a:t>Run the following command to set run-time </a:t>
            </a:r>
            <a:r>
              <a:rPr lang="en-US" dirty="0" err="1"/>
              <a:t>config</a:t>
            </a:r>
            <a:endParaRPr lang="en-US" dirty="0"/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setenforce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r>
              <a:rPr lang="en-US" dirty="0"/>
              <a:t>Install the necessary packages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openldap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-clients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sssd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sssd-ldap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oddjob-mkhomedir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authselect-compat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/>
              <a:t>Enable and start the </a:t>
            </a:r>
            <a:r>
              <a:rPr lang="en-US" sz="1800" dirty="0" err="1"/>
              <a:t>oddjobd</a:t>
            </a:r>
            <a:r>
              <a:rPr lang="en-US" sz="1800" dirty="0"/>
              <a:t> service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oddjobd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--now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338" y="1949586"/>
            <a:ext cx="3322177" cy="21387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70</a:t>
            </a:fld>
            <a:endParaRPr lang="en-US"/>
          </a:p>
        </p:txBody>
      </p:sp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4356E639-1CD0-8670-8699-E3BCA5B7B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3" y="4514070"/>
            <a:ext cx="1625892" cy="16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8AA923-246B-10E9-5C1B-FD7310C8DF39}"/>
              </a:ext>
            </a:extLst>
          </p:cNvPr>
          <p:cNvSpPr/>
          <p:nvPr/>
        </p:nvSpPr>
        <p:spPr>
          <a:xfrm rot="21053985">
            <a:off x="7689609" y="5065407"/>
            <a:ext cx="2189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28681876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 Client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7" y="1845734"/>
            <a:ext cx="11374932" cy="4023360"/>
          </a:xfrm>
        </p:spPr>
        <p:txBody>
          <a:bodyPr>
            <a:normAutofit/>
          </a:bodyPr>
          <a:lstStyle/>
          <a:p>
            <a:r>
              <a:rPr lang="en-US" dirty="0"/>
              <a:t>Connect to the LDAP server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sssd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mkhomedir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--force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authconfig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enableforcelegacy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--update</a:t>
            </a:r>
          </a:p>
          <a:p>
            <a:pPr lvl="1"/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authconfig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enableldap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enableldapauth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ldapserver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ldap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://147.64.243.110" --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ldapbasedn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="dc=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megastuff,dc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=biz" --update</a:t>
            </a:r>
          </a:p>
          <a:p>
            <a:pPr lvl="1"/>
            <a:r>
              <a:rPr lang="en-US" dirty="0" err="1"/>
              <a:t>Authconfig</a:t>
            </a:r>
            <a:r>
              <a:rPr lang="en-US" dirty="0"/>
              <a:t> command takes care of applying settings</a:t>
            </a:r>
          </a:p>
          <a:p>
            <a:r>
              <a:rPr lang="en-US" dirty="0"/>
              <a:t>Check if you can get user information from the LDAP server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ldapstudent01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65" y="5137608"/>
            <a:ext cx="8488285" cy="7314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71</a:t>
            </a:fld>
            <a:endParaRPr lang="en-US"/>
          </a:p>
        </p:txBody>
      </p:sp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3B4B6DA3-3BAB-21EE-F188-73177CD88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3" y="4514070"/>
            <a:ext cx="1625892" cy="16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57E883-FFF0-31B4-DD3F-45FCCB97D550}"/>
              </a:ext>
            </a:extLst>
          </p:cNvPr>
          <p:cNvSpPr/>
          <p:nvPr/>
        </p:nvSpPr>
        <p:spPr>
          <a:xfrm rot="436065">
            <a:off x="9525281" y="4063612"/>
            <a:ext cx="2189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1471031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Samba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550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Install the Samba packages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samba samba-common-tools samba-client</a:t>
            </a:r>
          </a:p>
          <a:p>
            <a:r>
              <a:rPr lang="en-US" dirty="0"/>
              <a:t>Create the Samba file share directory and test file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-p /share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test &gt; /share/sambadoc.txt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ugo+rwX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/share</a:t>
            </a:r>
          </a:p>
          <a:p>
            <a:r>
              <a:rPr lang="en-US" dirty="0"/>
              <a:t>Define the share configuration – add to end of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/samba/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[share]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comment=This is the cmac3990 share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path=/share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public=yes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writable=no</a:t>
            </a:r>
          </a:p>
          <a:p>
            <a:r>
              <a:rPr lang="en-US" dirty="0"/>
              <a:t>Allow samba connections through firewall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--add-service=samba --permanent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--reload</a:t>
            </a:r>
          </a:p>
          <a:p>
            <a:pPr marL="384048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72</a:t>
            </a:fld>
            <a:endParaRPr lang="en-US"/>
          </a:p>
        </p:txBody>
      </p:sp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DFD2B706-92AE-870A-A77F-F15D94FA1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3" y="4514070"/>
            <a:ext cx="1625892" cy="16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4B9C4A-15D5-3562-497C-FA143AB0AA47}"/>
              </a:ext>
            </a:extLst>
          </p:cNvPr>
          <p:cNvSpPr/>
          <p:nvPr/>
        </p:nvSpPr>
        <p:spPr>
          <a:xfrm rot="436065">
            <a:off x="9525281" y="4063612"/>
            <a:ext cx="2189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19241537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Samba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55067"/>
          </a:xfrm>
        </p:spPr>
        <p:txBody>
          <a:bodyPr>
            <a:normAutofit/>
          </a:bodyPr>
          <a:lstStyle/>
          <a:p>
            <a:r>
              <a:rPr lang="en-US" dirty="0"/>
              <a:t>Start and enable samba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Add samba user named “user”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smbpasswd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-a user</a:t>
            </a:r>
          </a:p>
          <a:p>
            <a:pPr lvl="1"/>
            <a:r>
              <a:rPr lang="en-US" dirty="0"/>
              <a:t>Enter a password of “password”</a:t>
            </a:r>
          </a:p>
          <a:p>
            <a:r>
              <a:rPr lang="en-US" dirty="0"/>
              <a:t>Check and browse!</a:t>
            </a:r>
          </a:p>
          <a:p>
            <a:pPr lvl="1"/>
            <a:r>
              <a:rPr lang="en-US" dirty="0"/>
              <a:t>Check: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smbclient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-L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-U user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Browse: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smbclient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\\\\localhost\\share user</a:t>
            </a:r>
          </a:p>
          <a:p>
            <a:pPr lvl="2"/>
            <a:r>
              <a:rPr lang="en-US" dirty="0"/>
              <a:t>Commands: ls, get, put, help, quit</a:t>
            </a:r>
          </a:p>
          <a:p>
            <a:pPr lvl="2"/>
            <a:r>
              <a:rPr lang="en-US" dirty="0"/>
              <a:t>Similar to FTP commands</a:t>
            </a:r>
          </a:p>
          <a:p>
            <a:pPr lvl="1"/>
            <a:r>
              <a:rPr lang="en-US" dirty="0"/>
              <a:t>Windows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\\147.64.243.1##\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\\147.64.243.1##\share</a:t>
            </a:r>
          </a:p>
        </p:txBody>
      </p:sp>
      <p:sp>
        <p:nvSpPr>
          <p:cNvPr id="5" name="Rectangle 4"/>
          <p:cNvSpPr/>
          <p:nvPr/>
        </p:nvSpPr>
        <p:spPr>
          <a:xfrm rot="202268">
            <a:off x="7022522" y="2005189"/>
            <a:ext cx="39117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Windows 10 breaks this?!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73</a:t>
            </a:fld>
            <a:endParaRPr lang="en-US"/>
          </a:p>
        </p:txBody>
      </p:sp>
      <p:pic>
        <p:nvPicPr>
          <p:cNvPr id="7" name="Picture 6" descr="http://cdn.curvve.com/wp-content/uploads/Terminal-Logo.png">
            <a:extLst>
              <a:ext uri="{FF2B5EF4-FFF2-40B4-BE49-F238E27FC236}">
                <a16:creationId xmlns:a16="http://schemas.microsoft.com/office/drawing/2014/main" id="{FBEFC043-8788-68C2-E3F6-4B2CDCB2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3" y="4514070"/>
            <a:ext cx="1625892" cy="16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0D22AF-5224-AC76-116C-63801075903A}"/>
              </a:ext>
            </a:extLst>
          </p:cNvPr>
          <p:cNvSpPr/>
          <p:nvPr/>
        </p:nvSpPr>
        <p:spPr>
          <a:xfrm rot="436065">
            <a:off x="9525281" y="4063612"/>
            <a:ext cx="2189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30987464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8" y="1853135"/>
            <a:ext cx="1503048" cy="4355041"/>
          </a:xfrm>
        </p:spPr>
        <p:txBody>
          <a:bodyPr>
            <a:normAutofit/>
          </a:bodyPr>
          <a:lstStyle/>
          <a:p>
            <a:r>
              <a:rPr lang="en-US" dirty="0" err="1"/>
              <a:t>ssh-keygen</a:t>
            </a:r>
            <a:endParaRPr lang="en-US" dirty="0"/>
          </a:p>
          <a:p>
            <a:r>
              <a:rPr lang="en-US" dirty="0"/>
              <a:t>vi/</a:t>
            </a:r>
            <a:r>
              <a:rPr lang="en-US" dirty="0" err="1"/>
              <a:t>nano</a:t>
            </a:r>
            <a:endParaRPr lang="en-US" dirty="0"/>
          </a:p>
          <a:p>
            <a:r>
              <a:rPr lang="en-US" dirty="0" err="1"/>
              <a:t>useradd</a:t>
            </a:r>
            <a:endParaRPr lang="en-US" dirty="0"/>
          </a:p>
          <a:p>
            <a:r>
              <a:rPr lang="en-US" dirty="0" err="1"/>
              <a:t>passwd</a:t>
            </a:r>
            <a:endParaRPr lang="en-US" dirty="0"/>
          </a:p>
          <a:p>
            <a:r>
              <a:rPr lang="en-US" dirty="0"/>
              <a:t>cat</a:t>
            </a:r>
          </a:p>
          <a:p>
            <a:r>
              <a:rPr lang="en-US" dirty="0"/>
              <a:t>cd</a:t>
            </a:r>
          </a:p>
          <a:p>
            <a:r>
              <a:rPr lang="en-US" dirty="0" err="1"/>
              <a:t>pwd</a:t>
            </a:r>
            <a:endParaRPr lang="en-US" dirty="0"/>
          </a:p>
          <a:p>
            <a:r>
              <a:rPr lang="en-US" dirty="0"/>
              <a:t>touch</a:t>
            </a:r>
          </a:p>
          <a:p>
            <a:r>
              <a:rPr lang="en-US" dirty="0"/>
              <a:t>man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2869408" y="1845730"/>
            <a:ext cx="1647824" cy="4355041"/>
          </a:xfrm>
        </p:spPr>
        <p:txBody>
          <a:bodyPr>
            <a:normAutofit/>
          </a:bodyPr>
          <a:lstStyle/>
          <a:p>
            <a:r>
              <a:rPr lang="en-US" dirty="0"/>
              <a:t>ls</a:t>
            </a:r>
          </a:p>
          <a:p>
            <a:r>
              <a:rPr lang="en-US" dirty="0" err="1"/>
              <a:t>chown</a:t>
            </a:r>
            <a:endParaRPr lang="en-US" dirty="0"/>
          </a:p>
          <a:p>
            <a:r>
              <a:rPr lang="en-US" dirty="0" err="1"/>
              <a:t>chgrp</a:t>
            </a:r>
            <a:endParaRPr lang="en-US" dirty="0"/>
          </a:p>
          <a:p>
            <a:r>
              <a:rPr lang="en-US" dirty="0" err="1"/>
              <a:t>chmod</a:t>
            </a:r>
            <a:endParaRPr lang="en-US" dirty="0"/>
          </a:p>
          <a:p>
            <a:r>
              <a:rPr lang="en-US" dirty="0"/>
              <a:t>ln</a:t>
            </a:r>
          </a:p>
          <a:p>
            <a:r>
              <a:rPr lang="en-US" dirty="0"/>
              <a:t>find</a:t>
            </a:r>
          </a:p>
          <a:p>
            <a:r>
              <a:rPr lang="en-US" dirty="0" err="1"/>
              <a:t>cp</a:t>
            </a:r>
            <a:endParaRPr lang="en-US" dirty="0"/>
          </a:p>
          <a:p>
            <a:r>
              <a:rPr lang="en-US" dirty="0"/>
              <a:t>mv</a:t>
            </a:r>
          </a:p>
          <a:p>
            <a:r>
              <a:rPr lang="en-US" dirty="0" err="1"/>
              <a:t>mkdir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5049442" y="1845730"/>
            <a:ext cx="1704974" cy="4355041"/>
          </a:xfrm>
        </p:spPr>
        <p:txBody>
          <a:bodyPr>
            <a:normAutofit/>
          </a:bodyPr>
          <a:lstStyle/>
          <a:p>
            <a:r>
              <a:rPr lang="en-US" dirty="0" err="1"/>
              <a:t>rmdir</a:t>
            </a:r>
            <a:endParaRPr lang="en-US" dirty="0"/>
          </a:p>
          <a:p>
            <a:r>
              <a:rPr lang="en-US" dirty="0"/>
              <a:t>more</a:t>
            </a:r>
          </a:p>
          <a:p>
            <a:r>
              <a:rPr lang="en-US" dirty="0"/>
              <a:t>du</a:t>
            </a:r>
          </a:p>
          <a:p>
            <a:r>
              <a:rPr lang="en-US" dirty="0" err="1"/>
              <a:t>df</a:t>
            </a:r>
            <a:endParaRPr lang="en-US" dirty="0"/>
          </a:p>
          <a:p>
            <a:r>
              <a:rPr lang="en-US" dirty="0"/>
              <a:t>which</a:t>
            </a:r>
          </a:p>
          <a:p>
            <a:r>
              <a:rPr lang="en-US" dirty="0" err="1"/>
              <a:t>whereis</a:t>
            </a:r>
            <a:endParaRPr lang="en-US" dirty="0"/>
          </a:p>
          <a:p>
            <a:r>
              <a:rPr lang="en-US" dirty="0" err="1"/>
              <a:t>gzip</a:t>
            </a:r>
            <a:endParaRPr lang="en-US" dirty="0"/>
          </a:p>
          <a:p>
            <a:r>
              <a:rPr lang="en-US" dirty="0"/>
              <a:t>dig</a:t>
            </a:r>
          </a:p>
          <a:p>
            <a:r>
              <a:rPr lang="en-US" dirty="0" err="1"/>
              <a:t>nslookup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7286626" y="1845730"/>
            <a:ext cx="1516376" cy="4355041"/>
          </a:xfrm>
        </p:spPr>
        <p:txBody>
          <a:bodyPr>
            <a:normAutofit/>
          </a:bodyPr>
          <a:lstStyle/>
          <a:p>
            <a:r>
              <a:rPr lang="en-US" dirty="0"/>
              <a:t>bzip2</a:t>
            </a:r>
          </a:p>
          <a:p>
            <a:r>
              <a:rPr lang="en-US" dirty="0"/>
              <a:t>tar</a:t>
            </a:r>
          </a:p>
          <a:p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top</a:t>
            </a:r>
          </a:p>
          <a:p>
            <a:r>
              <a:rPr lang="en-US" dirty="0"/>
              <a:t>kill</a:t>
            </a:r>
          </a:p>
          <a:p>
            <a:r>
              <a:rPr lang="en-US" dirty="0"/>
              <a:t>who</a:t>
            </a:r>
          </a:p>
          <a:p>
            <a:r>
              <a:rPr lang="en-US" dirty="0"/>
              <a:t>w</a:t>
            </a:r>
          </a:p>
          <a:p>
            <a:r>
              <a:rPr lang="en-US" dirty="0" err="1"/>
              <a:t>su</a:t>
            </a:r>
            <a:endParaRPr lang="en-US" dirty="0"/>
          </a:p>
          <a:p>
            <a:r>
              <a:rPr lang="en-US" dirty="0" err="1"/>
              <a:t>sudo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5D7D5F-6308-5746-A69C-66272136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74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9286875" y="1921052"/>
            <a:ext cx="1868805" cy="4355041"/>
          </a:xfrm>
        </p:spPr>
        <p:txBody>
          <a:bodyPr>
            <a:normAutofit/>
          </a:bodyPr>
          <a:lstStyle/>
          <a:p>
            <a:r>
              <a:rPr lang="en-US" dirty="0" err="1"/>
              <a:t>whois</a:t>
            </a:r>
            <a:endParaRPr lang="en-US" dirty="0"/>
          </a:p>
          <a:p>
            <a:r>
              <a:rPr lang="en-US" dirty="0" err="1"/>
              <a:t>dnf</a:t>
            </a:r>
            <a:endParaRPr lang="en-US" dirty="0"/>
          </a:p>
          <a:p>
            <a:r>
              <a:rPr lang="en-US" dirty="0"/>
              <a:t>firewall-</a:t>
            </a:r>
            <a:r>
              <a:rPr lang="en-US" dirty="0" err="1"/>
              <a:t>cmd</a:t>
            </a:r>
            <a:endParaRPr lang="en-US" dirty="0"/>
          </a:p>
          <a:p>
            <a:r>
              <a:rPr lang="en-US" dirty="0"/>
              <a:t>reboot</a:t>
            </a:r>
          </a:p>
          <a:p>
            <a:r>
              <a:rPr lang="en-US" dirty="0"/>
              <a:t>shutdown</a:t>
            </a:r>
          </a:p>
          <a:p>
            <a:r>
              <a:rPr lang="en-US" dirty="0" err="1"/>
              <a:t>systemctl</a:t>
            </a:r>
            <a:r>
              <a:rPr lang="en-US" dirty="0"/>
              <a:t> enable</a:t>
            </a:r>
          </a:p>
          <a:p>
            <a:r>
              <a:rPr lang="en-US" dirty="0" err="1"/>
              <a:t>systemctl</a:t>
            </a:r>
            <a:r>
              <a:rPr lang="en-US" dirty="0"/>
              <a:t> start</a:t>
            </a:r>
          </a:p>
          <a:p>
            <a:r>
              <a:rPr lang="en-US" dirty="0" err="1"/>
              <a:t>systemctl</a:t>
            </a:r>
            <a:r>
              <a:rPr lang="en-US" dirty="0"/>
              <a:t> stop</a:t>
            </a:r>
          </a:p>
          <a:p>
            <a:r>
              <a:rPr lang="en-US" dirty="0" err="1"/>
              <a:t>systemctl</a:t>
            </a:r>
            <a:r>
              <a:rPr lang="en-US" dirty="0"/>
              <a:t> restart</a:t>
            </a:r>
          </a:p>
        </p:txBody>
      </p:sp>
    </p:spTree>
    <p:extLst>
      <p:ext uri="{BB962C8B-B14F-4D97-AF65-F5344CB8AC3E}">
        <p14:creationId xmlns:p14="http://schemas.microsoft.com/office/powerpoint/2010/main" val="24491518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0888"/>
          </a:xfrm>
        </p:spPr>
        <p:txBody>
          <a:bodyPr/>
          <a:lstStyle/>
          <a:p>
            <a:r>
              <a:rPr lang="en-US" dirty="0"/>
              <a:t>IP Address: 147.64.243.1## (01-15)</a:t>
            </a:r>
          </a:p>
          <a:p>
            <a:r>
              <a:rPr lang="en-US" dirty="0"/>
              <a:t>Hostname: cmac3990-1##.cs.edinboro.edu (01-15)</a:t>
            </a:r>
          </a:p>
          <a:p>
            <a:r>
              <a:rPr lang="en-US" dirty="0"/>
              <a:t>Alias: 41##.megastuff.biz (01-15)</a:t>
            </a:r>
          </a:p>
          <a:p>
            <a:r>
              <a:rPr lang="en-US" dirty="0"/>
              <a:t>Assignment 3 tasks covers initial DNS server configurations</a:t>
            </a:r>
          </a:p>
          <a:p>
            <a:pPr lvl="1"/>
            <a:r>
              <a:rPr lang="en-US" dirty="0"/>
              <a:t>Uses commands discussed during class</a:t>
            </a:r>
          </a:p>
          <a:p>
            <a:pPr lvl="1"/>
            <a:r>
              <a:rPr lang="en-US" dirty="0"/>
              <a:t>Configure recursive and authoritative DNS server</a:t>
            </a:r>
          </a:p>
          <a:p>
            <a:pPr lvl="1"/>
            <a:r>
              <a:rPr lang="en-US" dirty="0"/>
              <a:t>Due September 3</a:t>
            </a:r>
            <a:r>
              <a:rPr lang="en-US" baseline="30000" dirty="0"/>
              <a:t>rd</a:t>
            </a:r>
            <a:r>
              <a:rPr lang="en-US" dirty="0"/>
              <a:t> – run check script!</a:t>
            </a:r>
          </a:p>
          <a:p>
            <a:pPr lvl="2"/>
            <a:r>
              <a:rPr lang="en-US" u="sng" dirty="0">
                <a:hlinkClick r:id="rId2"/>
              </a:rPr>
              <a:t>https://jpatalon.cs.edinboro.edu/cmac3990/classfiles/assignment3-check.sh</a:t>
            </a:r>
            <a:endParaRPr lang="en-US" u="sng" dirty="0"/>
          </a:p>
          <a:p>
            <a:pPr lvl="1"/>
            <a:r>
              <a:rPr lang="en-US" dirty="0"/>
              <a:t>Don’t forget the documentation!</a:t>
            </a:r>
          </a:p>
          <a:p>
            <a:r>
              <a:rPr lang="en-US" dirty="0"/>
              <a:t>Assignment 4 tasks cover LDAP and Network Bonding!</a:t>
            </a:r>
          </a:p>
          <a:p>
            <a:pPr lvl="1"/>
            <a:r>
              <a:rPr lang="en-US" dirty="0"/>
              <a:t>Due September 19</a:t>
            </a:r>
            <a:r>
              <a:rPr lang="en-US" baseline="30000" dirty="0"/>
              <a:t>th </a:t>
            </a:r>
            <a:r>
              <a:rPr lang="en-US" dirty="0"/>
              <a:t>???</a:t>
            </a:r>
          </a:p>
        </p:txBody>
      </p:sp>
      <p:pic>
        <p:nvPicPr>
          <p:cNvPr id="1026" name="Picture 2" descr="Virtual Dedicated Server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86" y="2573871"/>
            <a:ext cx="349567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683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7835" y="1845735"/>
            <a:ext cx="3112544" cy="4219302"/>
          </a:xfrm>
        </p:spPr>
        <p:txBody>
          <a:bodyPr>
            <a:normAutofit/>
          </a:bodyPr>
          <a:lstStyle/>
          <a:p>
            <a:r>
              <a:rPr lang="en-US" dirty="0"/>
              <a:t>Command Line Navigation</a:t>
            </a:r>
          </a:p>
          <a:p>
            <a:r>
              <a:rPr lang="en-US" dirty="0" err="1"/>
              <a:t>Runlevels</a:t>
            </a:r>
            <a:endParaRPr lang="en-US" dirty="0"/>
          </a:p>
          <a:p>
            <a:r>
              <a:rPr lang="en-US" dirty="0"/>
              <a:t>NIS</a:t>
            </a:r>
          </a:p>
          <a:p>
            <a:r>
              <a:rPr lang="en-US" dirty="0"/>
              <a:t>LDAP</a:t>
            </a:r>
          </a:p>
          <a:p>
            <a:pPr lvl="1"/>
            <a:r>
              <a:rPr lang="en-US" dirty="0"/>
              <a:t>OU/CN/DC</a:t>
            </a:r>
          </a:p>
          <a:p>
            <a:r>
              <a:rPr lang="en-US" dirty="0"/>
              <a:t>AD</a:t>
            </a:r>
          </a:p>
          <a:p>
            <a:pPr lvl="1"/>
            <a:r>
              <a:rPr lang="en-US" dirty="0"/>
              <a:t>Physical Architecture</a:t>
            </a:r>
          </a:p>
          <a:p>
            <a:pPr lvl="1"/>
            <a:r>
              <a:rPr lang="en-US" dirty="0"/>
              <a:t>Logical Architecture</a:t>
            </a:r>
          </a:p>
          <a:p>
            <a:r>
              <a:rPr lang="en-US" dirty="0"/>
              <a:t>Samba</a:t>
            </a:r>
          </a:p>
          <a:p>
            <a:r>
              <a:rPr lang="en-US" dirty="0"/>
              <a:t>Individual VM’s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66094" y="1845735"/>
            <a:ext cx="2289586" cy="4219302"/>
          </a:xfrm>
        </p:spPr>
        <p:txBody>
          <a:bodyPr>
            <a:normAutofit/>
          </a:bodyPr>
          <a:lstStyle/>
          <a:p>
            <a:r>
              <a:rPr lang="en-US" dirty="0"/>
              <a:t>RAID 0, 1, 5, 10</a:t>
            </a:r>
          </a:p>
          <a:p>
            <a:r>
              <a:rPr lang="en-US" dirty="0"/>
              <a:t>SAN</a:t>
            </a:r>
          </a:p>
          <a:p>
            <a:r>
              <a:rPr lang="en-US" dirty="0"/>
              <a:t>NAS</a:t>
            </a:r>
          </a:p>
          <a:p>
            <a:r>
              <a:rPr lang="en-US" dirty="0"/>
              <a:t>ISP Tier</a:t>
            </a:r>
          </a:p>
          <a:p>
            <a:r>
              <a:rPr lang="en-US" dirty="0"/>
              <a:t>ISP Peer</a:t>
            </a:r>
          </a:p>
          <a:p>
            <a:r>
              <a:rPr lang="en-US" dirty="0"/>
              <a:t>ARP</a:t>
            </a:r>
          </a:p>
          <a:p>
            <a:r>
              <a:rPr lang="en-US" dirty="0"/>
              <a:t>TCP/UDP</a:t>
            </a:r>
          </a:p>
          <a:p>
            <a:r>
              <a:rPr lang="en-US" dirty="0"/>
              <a:t>VIP’s &amp; VLAN’s</a:t>
            </a:r>
          </a:p>
          <a:p>
            <a:pPr algn="r"/>
            <a:endParaRPr lang="en-US" dirty="0"/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8" y="2493162"/>
            <a:ext cx="29337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1AEFC-2484-6340-9A5B-C60D8F95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62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8311"/>
          </a:xfrm>
        </p:spPr>
        <p:txBody>
          <a:bodyPr>
            <a:normAutofit/>
          </a:bodyPr>
          <a:lstStyle/>
          <a:p>
            <a:r>
              <a:rPr lang="en-US" dirty="0"/>
              <a:t>“Every morning in Africa, a gazelle wakes up, it knows it must outrun the fastest lion or it will be killed. Every morning in Africa, a lion wakes up. It knows it must run faster than the slowest gazelle, or it will starve. It doesn't matter whether you're the lion or a gazelle - when the sun comes up, you'd better be running.” – African Proverb</a:t>
            </a:r>
          </a:p>
          <a:p>
            <a:r>
              <a:rPr lang="en-US" dirty="0"/>
              <a:t>Homework Assignment 3 – Due September 12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Homework Assignment 4 – Due September 19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Textbook Reading</a:t>
            </a:r>
          </a:p>
          <a:p>
            <a:pPr lvl="1"/>
            <a:r>
              <a:rPr lang="en-US" dirty="0"/>
              <a:t>Chapter 4: Process Control</a:t>
            </a:r>
          </a:p>
          <a:p>
            <a:pPr lvl="1"/>
            <a:r>
              <a:rPr lang="en-US" dirty="0"/>
              <a:t>Chapter 5: The Filesystem</a:t>
            </a:r>
          </a:p>
          <a:p>
            <a:pPr lvl="1"/>
            <a:r>
              <a:rPr lang="en-US" dirty="0"/>
              <a:t>Chapter 16: DNS</a:t>
            </a:r>
          </a:p>
          <a:p>
            <a:r>
              <a:rPr lang="en-US" dirty="0"/>
              <a:t>Continuing to work with VM’s</a:t>
            </a:r>
          </a:p>
          <a:p>
            <a:pPr lvl="1"/>
            <a:r>
              <a:rPr lang="en-US" dirty="0"/>
              <a:t>Network and LDAP and Samba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47" y="3663375"/>
            <a:ext cx="3048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3E2F3-B4D4-384F-A6FD-4F996139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4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984935" cy="4023360"/>
          </a:xfrm>
        </p:spPr>
        <p:txBody>
          <a:bodyPr>
            <a:normAutofit/>
          </a:bodyPr>
          <a:lstStyle/>
          <a:p>
            <a:r>
              <a:rPr lang="en-US" sz="2400" dirty="0"/>
              <a:t>SOCKS (Dynamic) Proxy</a:t>
            </a:r>
          </a:p>
          <a:p>
            <a:pPr lvl="1"/>
            <a:r>
              <a:rPr lang="en-US" sz="2000" dirty="0"/>
              <a:t>Allows for website </a:t>
            </a:r>
            <a:r>
              <a:rPr lang="en-US" sz="2000" dirty="0" err="1"/>
              <a:t>proxying</a:t>
            </a:r>
            <a:endParaRPr lang="en-US" sz="2000" dirty="0"/>
          </a:p>
          <a:p>
            <a:pPr lvl="1"/>
            <a:r>
              <a:rPr lang="en-US" sz="2000" dirty="0"/>
              <a:t>Can be used to allow connections around firewalls</a:t>
            </a:r>
          </a:p>
          <a:p>
            <a:pPr lvl="2"/>
            <a:r>
              <a:rPr lang="en-US" sz="1600" dirty="0"/>
              <a:t>Connect to your cmac3990 web server from anywhere through an intermediate host</a:t>
            </a:r>
          </a:p>
          <a:p>
            <a:pPr lvl="1"/>
            <a:r>
              <a:rPr lang="en-US" sz="2000" dirty="0" err="1"/>
              <a:t>ssh</a:t>
            </a:r>
            <a:r>
              <a:rPr lang="en-US" sz="2000" dirty="0"/>
              <a:t> -D port </a:t>
            </a:r>
            <a:r>
              <a:rPr lang="en-US" sz="2000" dirty="0" err="1"/>
              <a:t>user@host.tld</a:t>
            </a:r>
            <a:endParaRPr lang="en-US" sz="2000" dirty="0"/>
          </a:p>
          <a:p>
            <a:pPr lvl="2"/>
            <a:r>
              <a:rPr lang="en-US" sz="1600" dirty="0"/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ssh –D 55510 cs_student@jpatalon.cs.edinboro.edu</a:t>
            </a:r>
          </a:p>
          <a:p>
            <a:pPr lvl="2"/>
            <a:r>
              <a:rPr lang="en-US" sz="1600" dirty="0"/>
              <a:t>This command opens an encrypted tunnel between your local machine and ssh server </a:t>
            </a:r>
            <a:r>
              <a:rPr lang="en-US" sz="1600" dirty="0" err="1"/>
              <a:t>jpatalon.cs.edinboro.edu</a:t>
            </a:r>
            <a:endParaRPr lang="en-US" sz="1600" dirty="0"/>
          </a:p>
          <a:p>
            <a:pPr lvl="2"/>
            <a:r>
              <a:rPr lang="en-US" sz="1600" dirty="0"/>
              <a:t>Web SOCKS traffic is sent through port 55510 to server jpatalon.cs.edinboro.edu, where it is then forwarded to the destination</a:t>
            </a:r>
          </a:p>
          <a:p>
            <a:pPr lvl="2"/>
            <a:endParaRPr lang="en-US" sz="1600" dirty="0"/>
          </a:p>
        </p:txBody>
      </p:sp>
      <p:pic>
        <p:nvPicPr>
          <p:cNvPr id="5122" name="Picture 2" descr="http://www.technodoze.com/wp-content/uploads/surf-through-proxy-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4528801"/>
            <a:ext cx="5139748" cy="1660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9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923735" cy="4023360"/>
          </a:xfrm>
        </p:spPr>
        <p:txBody>
          <a:bodyPr>
            <a:normAutofit/>
          </a:bodyPr>
          <a:lstStyle/>
          <a:p>
            <a:r>
              <a:rPr lang="en-US" sz="2400" dirty="0"/>
              <a:t>Combined SSH SOCKS proxy and local tunnels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ssh –D 55510 –L 33890:147.64.243.110:3389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cs_student@jpatalon.cs.edinboro.edu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This creates a tunnel through server </a:t>
            </a:r>
            <a:r>
              <a:rPr lang="en-US" dirty="0" err="1">
                <a:latin typeface="Calibri" panose="020F0502020204030204" pitchFamily="34" charset="0"/>
                <a:cs typeface="Courier New" panose="02070309020205020404" pitchFamily="49" charset="0"/>
              </a:rPr>
              <a:t>jpatalon.cs.edinboro.edu</a:t>
            </a:r>
            <a:endParaRPr lang="en-US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This allows us to do both a local port forward and a dynamic port forward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Connecting to localhost port 33890 is forwarded to 147.64.243.110 port 3389 through </a:t>
            </a:r>
            <a:r>
              <a:rPr lang="en-US" dirty="0" err="1">
                <a:latin typeface="Calibri" panose="020F0502020204030204" pitchFamily="34" charset="0"/>
                <a:cs typeface="Courier New" panose="02070309020205020404" pitchFamily="49" charset="0"/>
              </a:rPr>
              <a:t>jpatalon.cs.edinboro.edu</a:t>
            </a:r>
            <a:endParaRPr lang="en-US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A dynamic SOCKS proxy is set up through localhost port 55510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The connection is encrypted between the localhost and </a:t>
            </a:r>
            <a:r>
              <a:rPr lang="en-US" dirty="0" err="1">
                <a:latin typeface="Calibri" panose="020F0502020204030204" pitchFamily="34" charset="0"/>
                <a:cs typeface="Courier New" panose="02070309020205020404" pitchFamily="49" charset="0"/>
              </a:rPr>
              <a:t>jpatalon.cs.edinboro.edu</a:t>
            </a:r>
            <a:endParaRPr lang="en-US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5122" name="Picture 2" descr="http://www.technodoze.com/wp-content/uploads/surf-through-proxy-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4528801"/>
            <a:ext cx="5139748" cy="1660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173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6082</Words>
  <Application>Microsoft Office PowerPoint</Application>
  <PresentationFormat>Widescreen</PresentationFormat>
  <Paragraphs>984</Paragraphs>
  <Slides>77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Calibri</vt:lpstr>
      <vt:lpstr>Calibri Light</vt:lpstr>
      <vt:lpstr>Courier New</vt:lpstr>
      <vt:lpstr>Wingdings</vt:lpstr>
      <vt:lpstr>Retrospect</vt:lpstr>
      <vt:lpstr>CMAC 3990.200 Systems Administration and Operations</vt:lpstr>
      <vt:lpstr>Objectives</vt:lpstr>
      <vt:lpstr>Weekly Info</vt:lpstr>
      <vt:lpstr>Assignment Documentation Expectations</vt:lpstr>
      <vt:lpstr>Documentation Options…</vt:lpstr>
      <vt:lpstr>Class Presentations</vt:lpstr>
      <vt:lpstr>SSH Tunnels</vt:lpstr>
      <vt:lpstr>SSH Tunnels</vt:lpstr>
      <vt:lpstr>SSH Tunnels</vt:lpstr>
      <vt:lpstr>SSH Tunnels</vt:lpstr>
      <vt:lpstr>PowerPoint Presentation</vt:lpstr>
      <vt:lpstr>Assignment Reviews</vt:lpstr>
      <vt:lpstr>Directory Services</vt:lpstr>
      <vt:lpstr>Directory Services</vt:lpstr>
      <vt:lpstr>Directory Services</vt:lpstr>
      <vt:lpstr>Directory Services</vt:lpstr>
      <vt:lpstr>Directory Services</vt:lpstr>
      <vt:lpstr>Directory Services</vt:lpstr>
      <vt:lpstr>Directory Services</vt:lpstr>
      <vt:lpstr>Directory Services</vt:lpstr>
      <vt:lpstr>Directory Services</vt:lpstr>
      <vt:lpstr>Directory Services</vt:lpstr>
      <vt:lpstr>Directory Services</vt:lpstr>
      <vt:lpstr>Directory Services</vt:lpstr>
      <vt:lpstr>Active Directory</vt:lpstr>
      <vt:lpstr>Active Directory – Physical Architecture</vt:lpstr>
      <vt:lpstr>Active Directory – Physical Architecture</vt:lpstr>
      <vt:lpstr>Active Directory – Physical Architecture</vt:lpstr>
      <vt:lpstr>Active Directory – Physical Architecture</vt:lpstr>
      <vt:lpstr>Active Directory – Physical Architecture</vt:lpstr>
      <vt:lpstr>Active Directory – Physical Architecture</vt:lpstr>
      <vt:lpstr>Active Directory – Physical Architecture</vt:lpstr>
      <vt:lpstr>Active Directory – Physical Architecture</vt:lpstr>
      <vt:lpstr>Active Directory – Physical Architecture</vt:lpstr>
      <vt:lpstr>Active Directory – Logical Architecture</vt:lpstr>
      <vt:lpstr>Active Directory – Logical Architecture</vt:lpstr>
      <vt:lpstr>Active Directory – Logical Architecture</vt:lpstr>
      <vt:lpstr>Active Directory – Logical Architecture</vt:lpstr>
      <vt:lpstr>Active Directory</vt:lpstr>
      <vt:lpstr>Active Directory</vt:lpstr>
      <vt:lpstr>Active Directory</vt:lpstr>
      <vt:lpstr>Active Directory</vt:lpstr>
      <vt:lpstr>Active Directory</vt:lpstr>
      <vt:lpstr>OS Interoperability</vt:lpstr>
      <vt:lpstr>Samba</vt:lpstr>
      <vt:lpstr>Virtual Machines</vt:lpstr>
      <vt:lpstr>CMAC 3990.200 Systems Administration and Operations</vt:lpstr>
      <vt:lpstr>Network Devices</vt:lpstr>
      <vt:lpstr>Internet of Things (IoT)</vt:lpstr>
      <vt:lpstr>Virtual IP’s and Virtual LAN’s</vt:lpstr>
      <vt:lpstr>Network Bonding</vt:lpstr>
      <vt:lpstr>Network Bonding</vt:lpstr>
      <vt:lpstr>Security-Enhanced Linux (SELinux)</vt:lpstr>
      <vt:lpstr>Linux</vt:lpstr>
      <vt:lpstr>Linux</vt:lpstr>
      <vt:lpstr>Linux Directory Structure</vt:lpstr>
      <vt:lpstr>Linux Commands</vt:lpstr>
      <vt:lpstr>The Command Line</vt:lpstr>
      <vt:lpstr>Linux Commands</vt:lpstr>
      <vt:lpstr>Command Line Interface (CLI)</vt:lpstr>
      <vt:lpstr>Command Line Interface (CLI)</vt:lpstr>
      <vt:lpstr>Stream Editor (SED)</vt:lpstr>
      <vt:lpstr>Why external DNS doesn’t work for our domains…</vt:lpstr>
      <vt:lpstr>Why external DNS doesn’t work for our domains…</vt:lpstr>
      <vt:lpstr>Our Network Config</vt:lpstr>
      <vt:lpstr>Our Network Config</vt:lpstr>
      <vt:lpstr>Network Changes</vt:lpstr>
      <vt:lpstr>Network Changes</vt:lpstr>
      <vt:lpstr>Network Changes</vt:lpstr>
      <vt:lpstr>LDAP Client Installation</vt:lpstr>
      <vt:lpstr>LDAP Client Installation</vt:lpstr>
      <vt:lpstr>Samba Installation</vt:lpstr>
      <vt:lpstr>Samba Installation</vt:lpstr>
      <vt:lpstr>Linux Commands</vt:lpstr>
      <vt:lpstr>Virtual Machines</vt:lpstr>
      <vt:lpstr>Key Terms and Items</vt:lpstr>
      <vt:lpstr>For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2016-09-10T18:47:44Z</dcterms:created>
  <dcterms:modified xsi:type="dcterms:W3CDTF">2025-09-13T23:37:14Z</dcterms:modified>
</cp:coreProperties>
</file>